
<file path=[Content_Types].xml><?xml version="1.0" encoding="utf-8"?>
<Types xmlns="http://schemas.openxmlformats.org/package/2006/content-types">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Lst>
  <p:sldSz cx="18300700" cy="10299700"/>
  <p:notesSz cx="18300700" cy="102997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4665"/>
  </p:normalViewPr>
  <p:slideViewPr>
    <p:cSldViewPr>
      <p:cViewPr varScale="1">
        <p:scale>
          <a:sx n="71" d="100"/>
          <a:sy n="71" d="100"/>
        </p:scale>
        <p:origin x="760" y="184"/>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372552" y="3192907"/>
            <a:ext cx="15555595" cy="2162937"/>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2745105" y="5767832"/>
            <a:ext cx="12810490" cy="2574925"/>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7/10/24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2" cstate="print"/>
          <a:stretch>
            <a:fillRect/>
          </a:stretch>
        </p:blipFill>
        <p:spPr>
          <a:xfrm>
            <a:off x="0" y="0"/>
            <a:ext cx="18288000" cy="10287000"/>
          </a:xfrm>
          <a:prstGeom prst="rect">
            <a:avLst/>
          </a:prstGeom>
        </p:spPr>
      </p:pic>
      <p:sp>
        <p:nvSpPr>
          <p:cNvPr id="17" name="bg object 17"/>
          <p:cNvSpPr/>
          <p:nvPr/>
        </p:nvSpPr>
        <p:spPr>
          <a:xfrm>
            <a:off x="762477" y="342711"/>
            <a:ext cx="16761460" cy="9600565"/>
          </a:xfrm>
          <a:custGeom>
            <a:avLst/>
            <a:gdLst/>
            <a:ahLst/>
            <a:cxnLst/>
            <a:rect l="l" t="t" r="r" b="b"/>
            <a:pathLst>
              <a:path w="16761460" h="9600565">
                <a:moveTo>
                  <a:pt x="8380709" y="9600349"/>
                </a:moveTo>
                <a:lnTo>
                  <a:pt x="0" y="9600349"/>
                </a:lnTo>
                <a:lnTo>
                  <a:pt x="0" y="0"/>
                </a:lnTo>
                <a:lnTo>
                  <a:pt x="16761363" y="0"/>
                </a:lnTo>
                <a:lnTo>
                  <a:pt x="16761363" y="9600349"/>
                </a:lnTo>
                <a:lnTo>
                  <a:pt x="8380709" y="9600349"/>
                </a:lnTo>
                <a:close/>
              </a:path>
            </a:pathLst>
          </a:custGeom>
          <a:ln w="18719">
            <a:solidFill>
              <a:srgbClr val="FFFFFF"/>
            </a:solidFill>
          </a:ln>
        </p:spPr>
        <p:txBody>
          <a:bodyPr wrap="square" lIns="0" tIns="0" rIns="0" bIns="0" rtlCol="0"/>
          <a:lstStyle/>
          <a:p>
            <a:endParaRPr/>
          </a:p>
        </p:txBody>
      </p:sp>
      <p:sp>
        <p:nvSpPr>
          <p:cNvPr id="18" name="bg object 18"/>
          <p:cNvSpPr/>
          <p:nvPr/>
        </p:nvSpPr>
        <p:spPr>
          <a:xfrm>
            <a:off x="762480" y="341998"/>
            <a:ext cx="16762094" cy="742315"/>
          </a:xfrm>
          <a:custGeom>
            <a:avLst/>
            <a:gdLst/>
            <a:ahLst/>
            <a:cxnLst/>
            <a:rect l="l" t="t" r="r" b="b"/>
            <a:pathLst>
              <a:path w="16762094" h="742315">
                <a:moveTo>
                  <a:pt x="8380745" y="742239"/>
                </a:moveTo>
                <a:lnTo>
                  <a:pt x="0" y="742239"/>
                </a:lnTo>
                <a:lnTo>
                  <a:pt x="0" y="0"/>
                </a:lnTo>
                <a:lnTo>
                  <a:pt x="16761475" y="0"/>
                </a:lnTo>
                <a:lnTo>
                  <a:pt x="16761475" y="742239"/>
                </a:lnTo>
                <a:lnTo>
                  <a:pt x="8380745" y="742239"/>
                </a:lnTo>
                <a:close/>
              </a:path>
            </a:pathLst>
          </a:custGeom>
          <a:ln w="18717">
            <a:solidFill>
              <a:srgbClr val="FFFFFF"/>
            </a:solidFill>
          </a:ln>
        </p:spPr>
        <p:txBody>
          <a:bodyPr wrap="square" lIns="0" tIns="0" rIns="0" bIns="0" rtlCol="0"/>
          <a:lstStyle/>
          <a:p>
            <a:endParaRPr/>
          </a:p>
        </p:txBody>
      </p:sp>
      <p:sp>
        <p:nvSpPr>
          <p:cNvPr id="19" name="bg object 19"/>
          <p:cNvSpPr/>
          <p:nvPr/>
        </p:nvSpPr>
        <p:spPr>
          <a:xfrm>
            <a:off x="16999946" y="567404"/>
            <a:ext cx="226060" cy="225425"/>
          </a:xfrm>
          <a:custGeom>
            <a:avLst/>
            <a:gdLst/>
            <a:ahLst/>
            <a:cxnLst/>
            <a:rect l="l" t="t" r="r" b="b"/>
            <a:pathLst>
              <a:path w="226059" h="225425">
                <a:moveTo>
                  <a:pt x="634" y="0"/>
                </a:moveTo>
                <a:lnTo>
                  <a:pt x="225875" y="225367"/>
                </a:lnTo>
              </a:path>
              <a:path w="226059" h="225425">
                <a:moveTo>
                  <a:pt x="225240" y="0"/>
                </a:moveTo>
                <a:lnTo>
                  <a:pt x="0" y="225367"/>
                </a:lnTo>
              </a:path>
            </a:pathLst>
          </a:custGeom>
          <a:ln w="18715">
            <a:solidFill>
              <a:srgbClr val="FFFFFF"/>
            </a:solidFill>
          </a:ln>
        </p:spPr>
        <p:txBody>
          <a:bodyPr wrap="square" lIns="0" tIns="0" rIns="0" bIns="0" rtlCol="0"/>
          <a:lstStyle/>
          <a:p>
            <a:endParaRPr/>
          </a:p>
        </p:txBody>
      </p:sp>
      <p:sp>
        <p:nvSpPr>
          <p:cNvPr id="20" name="bg object 20"/>
          <p:cNvSpPr/>
          <p:nvPr/>
        </p:nvSpPr>
        <p:spPr>
          <a:xfrm>
            <a:off x="15919831" y="678916"/>
            <a:ext cx="338455" cy="20320"/>
          </a:xfrm>
          <a:custGeom>
            <a:avLst/>
            <a:gdLst/>
            <a:ahLst/>
            <a:cxnLst/>
            <a:rect l="l" t="t" r="r" b="b"/>
            <a:pathLst>
              <a:path w="338455" h="20320">
                <a:moveTo>
                  <a:pt x="338455" y="1524"/>
                </a:moveTo>
                <a:lnTo>
                  <a:pt x="127" y="0"/>
                </a:lnTo>
                <a:lnTo>
                  <a:pt x="0" y="18719"/>
                </a:lnTo>
                <a:lnTo>
                  <a:pt x="338455" y="20243"/>
                </a:lnTo>
                <a:lnTo>
                  <a:pt x="338455" y="1524"/>
                </a:lnTo>
                <a:close/>
              </a:path>
            </a:pathLst>
          </a:custGeom>
          <a:solidFill>
            <a:srgbClr val="FFFFFF"/>
          </a:solidFill>
        </p:spPr>
        <p:txBody>
          <a:bodyPr wrap="square" lIns="0" tIns="0" rIns="0" bIns="0" rtlCol="0"/>
          <a:lstStyle/>
          <a:p>
            <a:endParaRPr/>
          </a:p>
        </p:txBody>
      </p:sp>
      <p:sp>
        <p:nvSpPr>
          <p:cNvPr id="21" name="bg object 21"/>
          <p:cNvSpPr/>
          <p:nvPr/>
        </p:nvSpPr>
        <p:spPr>
          <a:xfrm>
            <a:off x="16512413" y="567359"/>
            <a:ext cx="224790" cy="224790"/>
          </a:xfrm>
          <a:custGeom>
            <a:avLst/>
            <a:gdLst/>
            <a:ahLst/>
            <a:cxnLst/>
            <a:rect l="l" t="t" r="r" b="b"/>
            <a:pathLst>
              <a:path w="224790" h="224790">
                <a:moveTo>
                  <a:pt x="112395" y="224612"/>
                </a:moveTo>
                <a:lnTo>
                  <a:pt x="0" y="224612"/>
                </a:lnTo>
                <a:lnTo>
                  <a:pt x="0" y="0"/>
                </a:lnTo>
                <a:lnTo>
                  <a:pt x="224663" y="0"/>
                </a:lnTo>
                <a:lnTo>
                  <a:pt x="224663" y="224612"/>
                </a:lnTo>
                <a:lnTo>
                  <a:pt x="112395" y="224612"/>
                </a:lnTo>
                <a:close/>
              </a:path>
            </a:pathLst>
          </a:custGeom>
          <a:ln w="18718">
            <a:solidFill>
              <a:srgbClr val="FFFFFF"/>
            </a:solidFill>
          </a:ln>
        </p:spPr>
        <p:txBody>
          <a:bodyPr wrap="square" lIns="0" tIns="0" rIns="0" bIns="0" rtlCol="0"/>
          <a:lstStyle/>
          <a:p>
            <a:endParaRPr/>
          </a:p>
        </p:txBody>
      </p:sp>
      <p:sp>
        <p:nvSpPr>
          <p:cNvPr id="2" name="Holder 2"/>
          <p:cNvSpPr>
            <a:spLocks noGrp="1"/>
          </p:cNvSpPr>
          <p:nvPr>
            <p:ph type="title"/>
          </p:nvPr>
        </p:nvSpPr>
        <p:spPr/>
        <p:txBody>
          <a:bodyPr lIns="0" tIns="0" rIns="0" bIns="0"/>
          <a:lstStyle>
            <a:lvl1pPr>
              <a:defRPr sz="9600" b="0" i="0">
                <a:solidFill>
                  <a:srgbClr val="00FFFF"/>
                </a:solidFill>
                <a:latin typeface="Cambria"/>
                <a:cs typeface="Cambria"/>
              </a:defRPr>
            </a:lvl1pPr>
          </a:lstStyle>
          <a:p>
            <a:endParaRPr/>
          </a:p>
        </p:txBody>
      </p:sp>
      <p:sp>
        <p:nvSpPr>
          <p:cNvPr id="3" name="Holder 3"/>
          <p:cNvSpPr>
            <a:spLocks noGrp="1"/>
          </p:cNvSpPr>
          <p:nvPr>
            <p:ph type="body" idx="1"/>
          </p:nvPr>
        </p:nvSpPr>
        <p:spPr/>
        <p:txBody>
          <a:bodyPr lIns="0" tIns="0" rIns="0" bIns="0"/>
          <a:lstStyle>
            <a:lvl1pPr>
              <a:defRPr sz="3200" b="0" i="0">
                <a:solidFill>
                  <a:schemeClr val="bg1"/>
                </a:solidFill>
                <a:latin typeface="Microsoft Sans Serif"/>
                <a:cs typeface="Microsoft Sans Serif"/>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7/10/24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9600" b="0" i="0">
                <a:solidFill>
                  <a:srgbClr val="00FFFF"/>
                </a:solidFill>
                <a:latin typeface="Cambria"/>
                <a:cs typeface="Cambria"/>
              </a:defRPr>
            </a:lvl1pPr>
          </a:lstStyle>
          <a:p>
            <a:endParaRPr/>
          </a:p>
        </p:txBody>
      </p:sp>
      <p:sp>
        <p:nvSpPr>
          <p:cNvPr id="3" name="Holder 3"/>
          <p:cNvSpPr>
            <a:spLocks noGrp="1"/>
          </p:cNvSpPr>
          <p:nvPr>
            <p:ph sz="half" idx="2"/>
          </p:nvPr>
        </p:nvSpPr>
        <p:spPr>
          <a:xfrm>
            <a:off x="915035" y="2368931"/>
            <a:ext cx="7960804" cy="6797802"/>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9424860" y="2368931"/>
            <a:ext cx="7960804" cy="6797802"/>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7/10/24</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2" cstate="print"/>
          <a:stretch>
            <a:fillRect/>
          </a:stretch>
        </p:blipFill>
        <p:spPr>
          <a:xfrm>
            <a:off x="0" y="0"/>
            <a:ext cx="18288000" cy="10287000"/>
          </a:xfrm>
          <a:prstGeom prst="rect">
            <a:avLst/>
          </a:prstGeom>
        </p:spPr>
      </p:pic>
      <p:sp>
        <p:nvSpPr>
          <p:cNvPr id="17" name="bg object 17"/>
          <p:cNvSpPr/>
          <p:nvPr/>
        </p:nvSpPr>
        <p:spPr>
          <a:xfrm>
            <a:off x="1431367" y="1074247"/>
            <a:ext cx="15423515" cy="8136890"/>
          </a:xfrm>
          <a:custGeom>
            <a:avLst/>
            <a:gdLst/>
            <a:ahLst/>
            <a:cxnLst/>
            <a:rect l="l" t="t" r="r" b="b"/>
            <a:pathLst>
              <a:path w="15423515" h="8136890">
                <a:moveTo>
                  <a:pt x="7711936" y="8136609"/>
                </a:moveTo>
                <a:lnTo>
                  <a:pt x="0" y="8136609"/>
                </a:lnTo>
                <a:lnTo>
                  <a:pt x="0" y="0"/>
                </a:lnTo>
                <a:lnTo>
                  <a:pt x="15423097" y="0"/>
                </a:lnTo>
                <a:lnTo>
                  <a:pt x="15423097" y="8136609"/>
                </a:lnTo>
                <a:lnTo>
                  <a:pt x="7711936" y="8136609"/>
                </a:lnTo>
                <a:close/>
              </a:path>
            </a:pathLst>
          </a:custGeom>
          <a:ln w="18719">
            <a:solidFill>
              <a:srgbClr val="FFFFFF"/>
            </a:solidFill>
          </a:ln>
        </p:spPr>
        <p:txBody>
          <a:bodyPr wrap="square" lIns="0" tIns="0" rIns="0" bIns="0" rtlCol="0"/>
          <a:lstStyle/>
          <a:p>
            <a:endParaRPr/>
          </a:p>
        </p:txBody>
      </p:sp>
      <p:sp>
        <p:nvSpPr>
          <p:cNvPr id="18" name="bg object 18"/>
          <p:cNvSpPr/>
          <p:nvPr/>
        </p:nvSpPr>
        <p:spPr>
          <a:xfrm>
            <a:off x="1431361" y="1074236"/>
            <a:ext cx="15423515" cy="742315"/>
          </a:xfrm>
          <a:custGeom>
            <a:avLst/>
            <a:gdLst/>
            <a:ahLst/>
            <a:cxnLst/>
            <a:rect l="l" t="t" r="r" b="b"/>
            <a:pathLst>
              <a:path w="15423515" h="742314">
                <a:moveTo>
                  <a:pt x="7711876" y="742250"/>
                </a:moveTo>
                <a:lnTo>
                  <a:pt x="0" y="742250"/>
                </a:lnTo>
                <a:lnTo>
                  <a:pt x="0" y="0"/>
                </a:lnTo>
                <a:lnTo>
                  <a:pt x="15423016" y="0"/>
                </a:lnTo>
                <a:lnTo>
                  <a:pt x="15423016" y="742250"/>
                </a:lnTo>
                <a:lnTo>
                  <a:pt x="7711876" y="742250"/>
                </a:lnTo>
                <a:close/>
              </a:path>
            </a:pathLst>
          </a:custGeom>
          <a:ln w="18718">
            <a:solidFill>
              <a:srgbClr val="FFFFFF"/>
            </a:solidFill>
          </a:ln>
        </p:spPr>
        <p:txBody>
          <a:bodyPr wrap="square" lIns="0" tIns="0" rIns="0" bIns="0" rtlCol="0"/>
          <a:lstStyle/>
          <a:p>
            <a:endParaRPr/>
          </a:p>
        </p:txBody>
      </p:sp>
      <p:sp>
        <p:nvSpPr>
          <p:cNvPr id="19" name="bg object 19"/>
          <p:cNvSpPr/>
          <p:nvPr/>
        </p:nvSpPr>
        <p:spPr>
          <a:xfrm>
            <a:off x="16330320" y="1298929"/>
            <a:ext cx="226060" cy="225425"/>
          </a:xfrm>
          <a:custGeom>
            <a:avLst/>
            <a:gdLst/>
            <a:ahLst/>
            <a:cxnLst/>
            <a:rect l="l" t="t" r="r" b="b"/>
            <a:pathLst>
              <a:path w="226059" h="225425">
                <a:moveTo>
                  <a:pt x="761" y="0"/>
                </a:moveTo>
                <a:lnTo>
                  <a:pt x="226002" y="225354"/>
                </a:lnTo>
              </a:path>
              <a:path w="226059" h="225425">
                <a:moveTo>
                  <a:pt x="225240" y="0"/>
                </a:moveTo>
                <a:lnTo>
                  <a:pt x="0" y="225354"/>
                </a:lnTo>
              </a:path>
            </a:pathLst>
          </a:custGeom>
          <a:ln w="18715">
            <a:solidFill>
              <a:srgbClr val="FFFFFF"/>
            </a:solidFill>
          </a:ln>
        </p:spPr>
        <p:txBody>
          <a:bodyPr wrap="square" lIns="0" tIns="0" rIns="0" bIns="0" rtlCol="0"/>
          <a:lstStyle/>
          <a:p>
            <a:endParaRPr/>
          </a:p>
        </p:txBody>
      </p:sp>
      <p:sp>
        <p:nvSpPr>
          <p:cNvPr id="20" name="bg object 20"/>
          <p:cNvSpPr/>
          <p:nvPr/>
        </p:nvSpPr>
        <p:spPr>
          <a:xfrm>
            <a:off x="15250287" y="1411160"/>
            <a:ext cx="338455" cy="20320"/>
          </a:xfrm>
          <a:custGeom>
            <a:avLst/>
            <a:gdLst/>
            <a:ahLst/>
            <a:cxnLst/>
            <a:rect l="l" t="t" r="r" b="b"/>
            <a:pathLst>
              <a:path w="338455" h="20319">
                <a:moveTo>
                  <a:pt x="338455" y="1524"/>
                </a:moveTo>
                <a:lnTo>
                  <a:pt x="0" y="0"/>
                </a:lnTo>
                <a:lnTo>
                  <a:pt x="0" y="18719"/>
                </a:lnTo>
                <a:lnTo>
                  <a:pt x="338328" y="20243"/>
                </a:lnTo>
                <a:lnTo>
                  <a:pt x="338455" y="1524"/>
                </a:lnTo>
                <a:close/>
              </a:path>
            </a:pathLst>
          </a:custGeom>
          <a:solidFill>
            <a:srgbClr val="FFFFFF"/>
          </a:solidFill>
        </p:spPr>
        <p:txBody>
          <a:bodyPr wrap="square" lIns="0" tIns="0" rIns="0" bIns="0" rtlCol="0"/>
          <a:lstStyle/>
          <a:p>
            <a:endParaRPr/>
          </a:p>
        </p:txBody>
      </p:sp>
      <p:sp>
        <p:nvSpPr>
          <p:cNvPr id="21" name="bg object 21"/>
          <p:cNvSpPr/>
          <p:nvPr/>
        </p:nvSpPr>
        <p:spPr>
          <a:xfrm>
            <a:off x="15842869" y="1298879"/>
            <a:ext cx="224790" cy="224790"/>
          </a:xfrm>
          <a:custGeom>
            <a:avLst/>
            <a:gdLst/>
            <a:ahLst/>
            <a:cxnLst/>
            <a:rect l="l" t="t" r="r" b="b"/>
            <a:pathLst>
              <a:path w="224790" h="224790">
                <a:moveTo>
                  <a:pt x="112268" y="224612"/>
                </a:moveTo>
                <a:lnTo>
                  <a:pt x="0" y="224612"/>
                </a:lnTo>
                <a:lnTo>
                  <a:pt x="0" y="0"/>
                </a:lnTo>
                <a:lnTo>
                  <a:pt x="224663" y="0"/>
                </a:lnTo>
                <a:lnTo>
                  <a:pt x="224663" y="224612"/>
                </a:lnTo>
                <a:lnTo>
                  <a:pt x="112268" y="224612"/>
                </a:lnTo>
                <a:close/>
              </a:path>
            </a:pathLst>
          </a:custGeom>
          <a:ln w="18718">
            <a:solidFill>
              <a:srgbClr val="FFFFFF"/>
            </a:solidFill>
          </a:ln>
        </p:spPr>
        <p:txBody>
          <a:bodyPr wrap="square" lIns="0" tIns="0" rIns="0" bIns="0" rtlCol="0"/>
          <a:lstStyle/>
          <a:p>
            <a:endParaRPr/>
          </a:p>
        </p:txBody>
      </p:sp>
      <p:sp>
        <p:nvSpPr>
          <p:cNvPr id="2" name="Holder 2"/>
          <p:cNvSpPr>
            <a:spLocks noGrp="1"/>
          </p:cNvSpPr>
          <p:nvPr>
            <p:ph type="title"/>
          </p:nvPr>
        </p:nvSpPr>
        <p:spPr/>
        <p:txBody>
          <a:bodyPr lIns="0" tIns="0" rIns="0" bIns="0"/>
          <a:lstStyle>
            <a:lvl1pPr>
              <a:defRPr sz="9600" b="0" i="0">
                <a:solidFill>
                  <a:srgbClr val="00FFFF"/>
                </a:solidFill>
                <a:latin typeface="Cambria"/>
                <a:cs typeface="Cambria"/>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7/10/24</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7/10/24</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7" cstate="print"/>
          <a:stretch>
            <a:fillRect/>
          </a:stretch>
        </p:blipFill>
        <p:spPr>
          <a:xfrm>
            <a:off x="0" y="0"/>
            <a:ext cx="18288000" cy="10287000"/>
          </a:xfrm>
          <a:prstGeom prst="rect">
            <a:avLst/>
          </a:prstGeom>
        </p:spPr>
      </p:pic>
      <p:sp>
        <p:nvSpPr>
          <p:cNvPr id="2" name="Holder 2"/>
          <p:cNvSpPr>
            <a:spLocks noGrp="1"/>
          </p:cNvSpPr>
          <p:nvPr>
            <p:ph type="title"/>
          </p:nvPr>
        </p:nvSpPr>
        <p:spPr>
          <a:xfrm>
            <a:off x="1728596" y="2467794"/>
            <a:ext cx="14843506" cy="1488439"/>
          </a:xfrm>
          <a:prstGeom prst="rect">
            <a:avLst/>
          </a:prstGeom>
        </p:spPr>
        <p:txBody>
          <a:bodyPr wrap="square" lIns="0" tIns="0" rIns="0" bIns="0">
            <a:spAutoFit/>
          </a:bodyPr>
          <a:lstStyle>
            <a:lvl1pPr>
              <a:defRPr sz="9600" b="0" i="0">
                <a:solidFill>
                  <a:srgbClr val="00FFFF"/>
                </a:solidFill>
                <a:latin typeface="Cambria"/>
                <a:cs typeface="Cambria"/>
              </a:defRPr>
            </a:lvl1pPr>
          </a:lstStyle>
          <a:p>
            <a:endParaRPr/>
          </a:p>
        </p:txBody>
      </p:sp>
      <p:sp>
        <p:nvSpPr>
          <p:cNvPr id="3" name="Holder 3"/>
          <p:cNvSpPr>
            <a:spLocks noGrp="1"/>
          </p:cNvSpPr>
          <p:nvPr>
            <p:ph type="body" idx="1"/>
          </p:nvPr>
        </p:nvSpPr>
        <p:spPr>
          <a:xfrm>
            <a:off x="1750746" y="3163601"/>
            <a:ext cx="14799206" cy="2456179"/>
          </a:xfrm>
          <a:prstGeom prst="rect">
            <a:avLst/>
          </a:prstGeom>
        </p:spPr>
        <p:txBody>
          <a:bodyPr wrap="square" lIns="0" tIns="0" rIns="0" bIns="0">
            <a:spAutoFit/>
          </a:bodyPr>
          <a:lstStyle>
            <a:lvl1pPr>
              <a:defRPr sz="3200" b="0" i="0">
                <a:solidFill>
                  <a:schemeClr val="bg1"/>
                </a:solidFill>
                <a:latin typeface="Microsoft Sans Serif"/>
                <a:cs typeface="Microsoft Sans Serif"/>
              </a:defRPr>
            </a:lvl1pPr>
          </a:lstStyle>
          <a:p>
            <a:endParaRPr/>
          </a:p>
        </p:txBody>
      </p:sp>
      <p:sp>
        <p:nvSpPr>
          <p:cNvPr id="4" name="Holder 4"/>
          <p:cNvSpPr>
            <a:spLocks noGrp="1"/>
          </p:cNvSpPr>
          <p:nvPr>
            <p:ph type="ftr" sz="quarter" idx="5"/>
          </p:nvPr>
        </p:nvSpPr>
        <p:spPr>
          <a:xfrm>
            <a:off x="6222238" y="9578721"/>
            <a:ext cx="5856224" cy="514985"/>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915035" y="9578721"/>
            <a:ext cx="4209161" cy="514985"/>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7/10/24</a:t>
            </a:fld>
            <a:endParaRPr lang="en-US"/>
          </a:p>
        </p:txBody>
      </p:sp>
      <p:sp>
        <p:nvSpPr>
          <p:cNvPr id="6" name="Holder 6"/>
          <p:cNvSpPr>
            <a:spLocks noGrp="1"/>
          </p:cNvSpPr>
          <p:nvPr>
            <p:ph type="sldNum" sz="quarter" idx="7"/>
          </p:nvPr>
        </p:nvSpPr>
        <p:spPr>
          <a:xfrm>
            <a:off x="13176505" y="9578721"/>
            <a:ext cx="4209161" cy="514985"/>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36.jpg"/><Relationship Id="rId7" Type="http://schemas.openxmlformats.org/officeDocument/2006/relationships/image" Target="../media/image25.png"/><Relationship Id="rId2" Type="http://schemas.openxmlformats.org/officeDocument/2006/relationships/hyperlink" Target="http://www.kaggle.com/datasets/rab" TargetMode="Externa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jpg"/><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1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image" Target="../media/image43.jpg"/><Relationship Id="rId1" Type="http://schemas.openxmlformats.org/officeDocument/2006/relationships/slideLayout" Target="../slideLayouts/slideLayout4.xml"/><Relationship Id="rId4" Type="http://schemas.openxmlformats.org/officeDocument/2006/relationships/image" Target="../media/image45.jpg"/></Relationships>
</file>

<file path=ppt/slides/_rels/slide14.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47.jpg"/><Relationship Id="rId7" Type="http://schemas.openxmlformats.org/officeDocument/2006/relationships/image" Target="../media/image25.png"/><Relationship Id="rId2" Type="http://schemas.openxmlformats.org/officeDocument/2006/relationships/image" Target="../media/image46.pn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54.png"/><Relationship Id="rId4" Type="http://schemas.openxmlformats.org/officeDocument/2006/relationships/image" Target="../media/image53.png"/></Relationships>
</file>

<file path=ppt/slides/_rels/slide19.xml.rels><?xml version="1.0" encoding="UTF-8" standalone="yes"?>
<Relationships xmlns="http://schemas.openxmlformats.org/package/2006/relationships"><Relationship Id="rId8" Type="http://schemas.openxmlformats.org/officeDocument/2006/relationships/image" Target="../media/image59.png"/><Relationship Id="rId13" Type="http://schemas.openxmlformats.org/officeDocument/2006/relationships/image" Target="../media/image64.png"/><Relationship Id="rId3" Type="http://schemas.openxmlformats.org/officeDocument/2006/relationships/hyperlink" Target="mailto:maheshwariparth7890@gmail.com" TargetMode="External"/><Relationship Id="rId7" Type="http://schemas.openxmlformats.org/officeDocument/2006/relationships/image" Target="../media/image58.png"/><Relationship Id="rId12" Type="http://schemas.openxmlformats.org/officeDocument/2006/relationships/image" Target="../media/image63.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7.png"/><Relationship Id="rId11" Type="http://schemas.openxmlformats.org/officeDocument/2006/relationships/image" Target="../media/image62.png"/><Relationship Id="rId5" Type="http://schemas.openxmlformats.org/officeDocument/2006/relationships/image" Target="../media/image56.png"/><Relationship Id="rId10" Type="http://schemas.openxmlformats.org/officeDocument/2006/relationships/image" Target="../media/image61.png"/><Relationship Id="rId4" Type="http://schemas.openxmlformats.org/officeDocument/2006/relationships/image" Target="../media/image55.png"/><Relationship Id="rId9" Type="http://schemas.openxmlformats.org/officeDocument/2006/relationships/image" Target="../media/image60.png"/><Relationship Id="rId14" Type="http://schemas.openxmlformats.org/officeDocument/2006/relationships/image" Target="../media/image65.png"/></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jp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3.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jp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9.jp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5.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jpg"/><Relationship Id="rId7" Type="http://schemas.openxmlformats.org/officeDocument/2006/relationships/image" Target="../media/image25.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6.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7.png"/><Relationship Id="rId7" Type="http://schemas.openxmlformats.org/officeDocument/2006/relationships/image" Target="../media/image30.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2.png"/><Relationship Id="rId4" Type="http://schemas.openxmlformats.org/officeDocument/2006/relationships/image" Target="../media/image28.jpg"/><Relationship Id="rId9" Type="http://schemas.openxmlformats.org/officeDocument/2006/relationships/image" Target="../media/image31.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jp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32.jpg"/><Relationship Id="rId7"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288000" cy="10287000"/>
          </a:xfrm>
          <a:prstGeom prst="rect">
            <a:avLst/>
          </a:prstGeom>
        </p:spPr>
      </p:pic>
      <p:grpSp>
        <p:nvGrpSpPr>
          <p:cNvPr id="3" name="object 3"/>
          <p:cNvGrpSpPr/>
          <p:nvPr/>
        </p:nvGrpSpPr>
        <p:grpSpPr>
          <a:xfrm>
            <a:off x="1421836" y="1064711"/>
            <a:ext cx="15442565" cy="8155940"/>
            <a:chOff x="1421836" y="1064711"/>
            <a:chExt cx="15442565" cy="8155940"/>
          </a:xfrm>
        </p:grpSpPr>
        <p:sp>
          <p:nvSpPr>
            <p:cNvPr id="4" name="object 4"/>
            <p:cNvSpPr/>
            <p:nvPr/>
          </p:nvSpPr>
          <p:spPr>
            <a:xfrm>
              <a:off x="1431367" y="1074247"/>
              <a:ext cx="15423515" cy="8136890"/>
            </a:xfrm>
            <a:custGeom>
              <a:avLst/>
              <a:gdLst/>
              <a:ahLst/>
              <a:cxnLst/>
              <a:rect l="l" t="t" r="r" b="b"/>
              <a:pathLst>
                <a:path w="15423515" h="8136890">
                  <a:moveTo>
                    <a:pt x="7711936" y="8136609"/>
                  </a:moveTo>
                  <a:lnTo>
                    <a:pt x="0" y="8136609"/>
                  </a:lnTo>
                  <a:lnTo>
                    <a:pt x="0" y="0"/>
                  </a:lnTo>
                  <a:lnTo>
                    <a:pt x="15423097" y="0"/>
                  </a:lnTo>
                  <a:lnTo>
                    <a:pt x="15423097" y="8136609"/>
                  </a:lnTo>
                  <a:lnTo>
                    <a:pt x="7711936" y="8136609"/>
                  </a:lnTo>
                  <a:close/>
                </a:path>
              </a:pathLst>
            </a:custGeom>
            <a:ln w="18719">
              <a:solidFill>
                <a:srgbClr val="FFFFFF"/>
              </a:solidFill>
            </a:ln>
          </p:spPr>
          <p:txBody>
            <a:bodyPr wrap="square" lIns="0" tIns="0" rIns="0" bIns="0" rtlCol="0"/>
            <a:lstStyle/>
            <a:p>
              <a:endParaRPr/>
            </a:p>
          </p:txBody>
        </p:sp>
        <p:sp>
          <p:nvSpPr>
            <p:cNvPr id="5" name="object 5"/>
            <p:cNvSpPr/>
            <p:nvPr/>
          </p:nvSpPr>
          <p:spPr>
            <a:xfrm>
              <a:off x="1431361" y="1074236"/>
              <a:ext cx="15423515" cy="742315"/>
            </a:xfrm>
            <a:custGeom>
              <a:avLst/>
              <a:gdLst/>
              <a:ahLst/>
              <a:cxnLst/>
              <a:rect l="l" t="t" r="r" b="b"/>
              <a:pathLst>
                <a:path w="15423515" h="742314">
                  <a:moveTo>
                    <a:pt x="7711876" y="742250"/>
                  </a:moveTo>
                  <a:lnTo>
                    <a:pt x="0" y="742250"/>
                  </a:lnTo>
                  <a:lnTo>
                    <a:pt x="0" y="0"/>
                  </a:lnTo>
                  <a:lnTo>
                    <a:pt x="15423016" y="0"/>
                  </a:lnTo>
                  <a:lnTo>
                    <a:pt x="15423016" y="742250"/>
                  </a:lnTo>
                  <a:lnTo>
                    <a:pt x="7711876" y="742250"/>
                  </a:lnTo>
                  <a:close/>
                </a:path>
              </a:pathLst>
            </a:custGeom>
            <a:ln w="18718">
              <a:solidFill>
                <a:srgbClr val="FFFFFF"/>
              </a:solidFill>
            </a:ln>
          </p:spPr>
          <p:txBody>
            <a:bodyPr wrap="square" lIns="0" tIns="0" rIns="0" bIns="0" rtlCol="0"/>
            <a:lstStyle/>
            <a:p>
              <a:endParaRPr/>
            </a:p>
          </p:txBody>
        </p:sp>
        <p:sp>
          <p:nvSpPr>
            <p:cNvPr id="6" name="object 6"/>
            <p:cNvSpPr/>
            <p:nvPr/>
          </p:nvSpPr>
          <p:spPr>
            <a:xfrm>
              <a:off x="16330320" y="1298929"/>
              <a:ext cx="226060" cy="225425"/>
            </a:xfrm>
            <a:custGeom>
              <a:avLst/>
              <a:gdLst/>
              <a:ahLst/>
              <a:cxnLst/>
              <a:rect l="l" t="t" r="r" b="b"/>
              <a:pathLst>
                <a:path w="226059" h="225425">
                  <a:moveTo>
                    <a:pt x="761" y="0"/>
                  </a:moveTo>
                  <a:lnTo>
                    <a:pt x="226002" y="225354"/>
                  </a:lnTo>
                </a:path>
                <a:path w="226059" h="225425">
                  <a:moveTo>
                    <a:pt x="225240" y="0"/>
                  </a:moveTo>
                  <a:lnTo>
                    <a:pt x="0" y="225354"/>
                  </a:lnTo>
                </a:path>
              </a:pathLst>
            </a:custGeom>
            <a:ln w="18715">
              <a:solidFill>
                <a:srgbClr val="FFFFFF"/>
              </a:solidFill>
            </a:ln>
          </p:spPr>
          <p:txBody>
            <a:bodyPr wrap="square" lIns="0" tIns="0" rIns="0" bIns="0" rtlCol="0"/>
            <a:lstStyle/>
            <a:p>
              <a:endParaRPr/>
            </a:p>
          </p:txBody>
        </p:sp>
        <p:sp>
          <p:nvSpPr>
            <p:cNvPr id="7" name="object 7"/>
            <p:cNvSpPr/>
            <p:nvPr/>
          </p:nvSpPr>
          <p:spPr>
            <a:xfrm>
              <a:off x="15250287" y="1411160"/>
              <a:ext cx="338455" cy="20320"/>
            </a:xfrm>
            <a:custGeom>
              <a:avLst/>
              <a:gdLst/>
              <a:ahLst/>
              <a:cxnLst/>
              <a:rect l="l" t="t" r="r" b="b"/>
              <a:pathLst>
                <a:path w="338455" h="20319">
                  <a:moveTo>
                    <a:pt x="338455" y="1524"/>
                  </a:moveTo>
                  <a:lnTo>
                    <a:pt x="0" y="0"/>
                  </a:lnTo>
                  <a:lnTo>
                    <a:pt x="0" y="18719"/>
                  </a:lnTo>
                  <a:lnTo>
                    <a:pt x="338328" y="20243"/>
                  </a:lnTo>
                  <a:lnTo>
                    <a:pt x="338455" y="1524"/>
                  </a:lnTo>
                  <a:close/>
                </a:path>
              </a:pathLst>
            </a:custGeom>
            <a:solidFill>
              <a:srgbClr val="FFFFFF"/>
            </a:solidFill>
          </p:spPr>
          <p:txBody>
            <a:bodyPr wrap="square" lIns="0" tIns="0" rIns="0" bIns="0" rtlCol="0"/>
            <a:lstStyle/>
            <a:p>
              <a:endParaRPr/>
            </a:p>
          </p:txBody>
        </p:sp>
        <p:sp>
          <p:nvSpPr>
            <p:cNvPr id="8" name="object 8"/>
            <p:cNvSpPr/>
            <p:nvPr/>
          </p:nvSpPr>
          <p:spPr>
            <a:xfrm>
              <a:off x="15842869" y="1298879"/>
              <a:ext cx="224790" cy="224790"/>
            </a:xfrm>
            <a:custGeom>
              <a:avLst/>
              <a:gdLst/>
              <a:ahLst/>
              <a:cxnLst/>
              <a:rect l="l" t="t" r="r" b="b"/>
              <a:pathLst>
                <a:path w="224790" h="224790">
                  <a:moveTo>
                    <a:pt x="112268" y="224612"/>
                  </a:moveTo>
                  <a:lnTo>
                    <a:pt x="0" y="224612"/>
                  </a:lnTo>
                  <a:lnTo>
                    <a:pt x="0" y="0"/>
                  </a:lnTo>
                  <a:lnTo>
                    <a:pt x="224663" y="0"/>
                  </a:lnTo>
                  <a:lnTo>
                    <a:pt x="224663" y="224612"/>
                  </a:lnTo>
                  <a:lnTo>
                    <a:pt x="112268" y="224612"/>
                  </a:lnTo>
                  <a:close/>
                </a:path>
              </a:pathLst>
            </a:custGeom>
            <a:ln w="18718">
              <a:solidFill>
                <a:srgbClr val="FFFFFF"/>
              </a:solidFill>
            </a:ln>
          </p:spPr>
          <p:txBody>
            <a:bodyPr wrap="square" lIns="0" tIns="0" rIns="0" bIns="0" rtlCol="0"/>
            <a:lstStyle/>
            <a:p>
              <a:endParaRPr/>
            </a:p>
          </p:txBody>
        </p:sp>
      </p:grpSp>
      <p:sp>
        <p:nvSpPr>
          <p:cNvPr id="9" name="object 9"/>
          <p:cNvSpPr txBox="1"/>
          <p:nvPr/>
        </p:nvSpPr>
        <p:spPr>
          <a:xfrm>
            <a:off x="7012340" y="2907861"/>
            <a:ext cx="7621755" cy="4985339"/>
          </a:xfrm>
          <a:prstGeom prst="rect">
            <a:avLst/>
          </a:prstGeom>
        </p:spPr>
        <p:txBody>
          <a:bodyPr vert="horz" wrap="square" lIns="0" tIns="14605" rIns="0" bIns="0" rtlCol="0">
            <a:spAutoFit/>
          </a:bodyPr>
          <a:lstStyle/>
          <a:p>
            <a:pPr marL="12700" marR="5080">
              <a:lnSpc>
                <a:spcPct val="100200"/>
              </a:lnSpc>
              <a:spcBef>
                <a:spcPts val="115"/>
              </a:spcBef>
              <a:tabLst>
                <a:tab pos="2569210" algn="l"/>
                <a:tab pos="3299460" algn="l"/>
                <a:tab pos="4030345" algn="l"/>
                <a:tab pos="4760595" algn="l"/>
              </a:tabLst>
            </a:pPr>
            <a:r>
              <a:rPr lang="en-IN" sz="5400" dirty="0">
                <a:solidFill>
                  <a:srgbClr val="FFFFFF"/>
                </a:solidFill>
                <a:effectLst/>
                <a:latin typeface="Monaco" pitchFamily="2" charset="77"/>
              </a:rPr>
              <a:t>Cracking the Code: Predicting Online Course Completion with Machine Learning</a:t>
            </a:r>
            <a:br>
              <a:rPr lang="en-IN" sz="5400" dirty="0">
                <a:solidFill>
                  <a:srgbClr val="FFFFFF"/>
                </a:solidFill>
                <a:effectLst/>
                <a:latin typeface="Monaco" pitchFamily="2" charset="77"/>
              </a:rPr>
            </a:br>
            <a:endParaRPr sz="5300" dirty="0">
              <a:latin typeface="Microsoft Sans Serif"/>
              <a:cs typeface="Microsoft Sans Serif"/>
            </a:endParaRPr>
          </a:p>
        </p:txBody>
      </p:sp>
      <p:sp>
        <p:nvSpPr>
          <p:cNvPr id="11" name="object 11"/>
          <p:cNvSpPr txBox="1">
            <a:spLocks noGrp="1"/>
          </p:cNvSpPr>
          <p:nvPr>
            <p:ph type="title"/>
          </p:nvPr>
        </p:nvSpPr>
        <p:spPr>
          <a:prstGeom prst="rect">
            <a:avLst/>
          </a:prstGeom>
        </p:spPr>
        <p:txBody>
          <a:bodyPr vert="horz" wrap="square" lIns="0" tIns="12065" rIns="0" bIns="0" rtlCol="0">
            <a:spAutoFit/>
          </a:bodyPr>
          <a:lstStyle/>
          <a:p>
            <a:pPr marL="13862050">
              <a:lnSpc>
                <a:spcPct val="100000"/>
              </a:lnSpc>
              <a:spcBef>
                <a:spcPts val="95"/>
              </a:spcBef>
            </a:pPr>
            <a:r>
              <a:rPr spc="-425" dirty="0"/>
              <a:t>⥫</a:t>
            </a:r>
          </a:p>
        </p:txBody>
      </p:sp>
      <p:grpSp>
        <p:nvGrpSpPr>
          <p:cNvPr id="12" name="object 12"/>
          <p:cNvGrpSpPr/>
          <p:nvPr/>
        </p:nvGrpSpPr>
        <p:grpSpPr>
          <a:xfrm>
            <a:off x="952296" y="5035670"/>
            <a:ext cx="4429760" cy="3396615"/>
            <a:chOff x="952296" y="5035670"/>
            <a:chExt cx="4429760" cy="3396615"/>
          </a:xfrm>
        </p:grpSpPr>
        <p:sp>
          <p:nvSpPr>
            <p:cNvPr id="13" name="object 13"/>
            <p:cNvSpPr/>
            <p:nvPr/>
          </p:nvSpPr>
          <p:spPr>
            <a:xfrm>
              <a:off x="961652" y="5045037"/>
              <a:ext cx="4408170" cy="3377565"/>
            </a:xfrm>
            <a:custGeom>
              <a:avLst/>
              <a:gdLst/>
              <a:ahLst/>
              <a:cxnLst/>
              <a:rect l="l" t="t" r="r" b="b"/>
              <a:pathLst>
                <a:path w="4408170" h="3377565">
                  <a:moveTo>
                    <a:pt x="4407729" y="0"/>
                  </a:moveTo>
                  <a:lnTo>
                    <a:pt x="0" y="0"/>
                  </a:lnTo>
                  <a:lnTo>
                    <a:pt x="0" y="3377387"/>
                  </a:lnTo>
                  <a:lnTo>
                    <a:pt x="2203872" y="3377387"/>
                  </a:lnTo>
                  <a:lnTo>
                    <a:pt x="4407729" y="3377387"/>
                  </a:lnTo>
                  <a:lnTo>
                    <a:pt x="4407729" y="0"/>
                  </a:lnTo>
                  <a:close/>
                </a:path>
              </a:pathLst>
            </a:custGeom>
            <a:solidFill>
              <a:srgbClr val="2F3B42"/>
            </a:solidFill>
          </p:spPr>
          <p:txBody>
            <a:bodyPr wrap="square" lIns="0" tIns="0" rIns="0" bIns="0" rtlCol="0"/>
            <a:lstStyle/>
            <a:p>
              <a:endParaRPr/>
            </a:p>
          </p:txBody>
        </p:sp>
        <p:sp>
          <p:nvSpPr>
            <p:cNvPr id="14" name="object 14"/>
            <p:cNvSpPr/>
            <p:nvPr/>
          </p:nvSpPr>
          <p:spPr>
            <a:xfrm>
              <a:off x="961656" y="5045030"/>
              <a:ext cx="4408170" cy="3377565"/>
            </a:xfrm>
            <a:custGeom>
              <a:avLst/>
              <a:gdLst/>
              <a:ahLst/>
              <a:cxnLst/>
              <a:rect l="l" t="t" r="r" b="b"/>
              <a:pathLst>
                <a:path w="4408170" h="3377565">
                  <a:moveTo>
                    <a:pt x="2203875" y="3377392"/>
                  </a:moveTo>
                  <a:lnTo>
                    <a:pt x="0" y="3377392"/>
                  </a:lnTo>
                  <a:lnTo>
                    <a:pt x="0" y="0"/>
                  </a:lnTo>
                  <a:lnTo>
                    <a:pt x="4407741" y="0"/>
                  </a:lnTo>
                  <a:lnTo>
                    <a:pt x="4407741" y="3377392"/>
                  </a:lnTo>
                  <a:lnTo>
                    <a:pt x="2203875" y="3377392"/>
                  </a:lnTo>
                  <a:close/>
                </a:path>
                <a:path w="4408170" h="3377565">
                  <a:moveTo>
                    <a:pt x="2203875" y="742297"/>
                  </a:moveTo>
                  <a:lnTo>
                    <a:pt x="0" y="742297"/>
                  </a:lnTo>
                  <a:lnTo>
                    <a:pt x="0" y="0"/>
                  </a:lnTo>
                  <a:lnTo>
                    <a:pt x="4407741" y="0"/>
                  </a:lnTo>
                  <a:lnTo>
                    <a:pt x="4407741" y="742297"/>
                  </a:lnTo>
                  <a:lnTo>
                    <a:pt x="2203875" y="742297"/>
                  </a:lnTo>
                  <a:close/>
                </a:path>
                <a:path w="4408170" h="3377565">
                  <a:moveTo>
                    <a:pt x="3883594" y="224636"/>
                  </a:moveTo>
                  <a:lnTo>
                    <a:pt x="4108945" y="449983"/>
                  </a:lnTo>
                </a:path>
                <a:path w="4408170" h="3377565">
                  <a:moveTo>
                    <a:pt x="4108234" y="224636"/>
                  </a:moveTo>
                  <a:lnTo>
                    <a:pt x="3882870" y="449983"/>
                  </a:lnTo>
                </a:path>
                <a:path w="4408170" h="3377565">
                  <a:moveTo>
                    <a:pt x="2812262" y="336954"/>
                  </a:moveTo>
                  <a:lnTo>
                    <a:pt x="3131924" y="338389"/>
                  </a:lnTo>
                </a:path>
                <a:path w="4408170" h="3377565">
                  <a:moveTo>
                    <a:pt x="3507759" y="449272"/>
                  </a:moveTo>
                  <a:lnTo>
                    <a:pt x="3395452" y="449272"/>
                  </a:lnTo>
                  <a:lnTo>
                    <a:pt x="3395452" y="224636"/>
                  </a:lnTo>
                  <a:lnTo>
                    <a:pt x="3620079" y="224636"/>
                  </a:lnTo>
                  <a:lnTo>
                    <a:pt x="3620079" y="449272"/>
                  </a:lnTo>
                  <a:lnTo>
                    <a:pt x="3507759" y="449272"/>
                  </a:lnTo>
                  <a:close/>
                </a:path>
              </a:pathLst>
            </a:custGeom>
            <a:ln w="18719">
              <a:solidFill>
                <a:srgbClr val="FFFFFF"/>
              </a:solidFill>
            </a:ln>
          </p:spPr>
          <p:txBody>
            <a:bodyPr wrap="square" lIns="0" tIns="0" rIns="0" bIns="0" rtlCol="0"/>
            <a:lstStyle/>
            <a:p>
              <a:endParaRPr/>
            </a:p>
          </p:txBody>
        </p:sp>
        <p:pic>
          <p:nvPicPr>
            <p:cNvPr id="15" name="object 15"/>
            <p:cNvPicPr/>
            <p:nvPr/>
          </p:nvPicPr>
          <p:blipFill>
            <a:blip r:embed="rId3" cstate="print"/>
            <a:stretch>
              <a:fillRect/>
            </a:stretch>
          </p:blipFill>
          <p:spPr>
            <a:xfrm>
              <a:off x="1466087" y="6623304"/>
              <a:ext cx="518159" cy="947927"/>
            </a:xfrm>
            <a:prstGeom prst="rect">
              <a:avLst/>
            </a:prstGeom>
          </p:spPr>
        </p:pic>
        <p:pic>
          <p:nvPicPr>
            <p:cNvPr id="16" name="object 16"/>
            <p:cNvPicPr/>
            <p:nvPr/>
          </p:nvPicPr>
          <p:blipFill>
            <a:blip r:embed="rId4" cstate="print"/>
            <a:stretch>
              <a:fillRect/>
            </a:stretch>
          </p:blipFill>
          <p:spPr>
            <a:xfrm>
              <a:off x="2471927" y="6623304"/>
              <a:ext cx="460248" cy="947927"/>
            </a:xfrm>
            <a:prstGeom prst="rect">
              <a:avLst/>
            </a:prstGeom>
          </p:spPr>
        </p:pic>
        <p:pic>
          <p:nvPicPr>
            <p:cNvPr id="17" name="object 17"/>
            <p:cNvPicPr/>
            <p:nvPr/>
          </p:nvPicPr>
          <p:blipFill>
            <a:blip r:embed="rId5" cstate="print"/>
            <a:stretch>
              <a:fillRect/>
            </a:stretch>
          </p:blipFill>
          <p:spPr>
            <a:xfrm>
              <a:off x="3102863" y="6623304"/>
              <a:ext cx="886967" cy="947927"/>
            </a:xfrm>
            <a:prstGeom prst="rect">
              <a:avLst/>
            </a:prstGeom>
          </p:spPr>
        </p:pic>
        <p:pic>
          <p:nvPicPr>
            <p:cNvPr id="18" name="object 18"/>
            <p:cNvPicPr/>
            <p:nvPr/>
          </p:nvPicPr>
          <p:blipFill>
            <a:blip r:embed="rId6" cstate="print"/>
            <a:stretch>
              <a:fillRect/>
            </a:stretch>
          </p:blipFill>
          <p:spPr>
            <a:xfrm>
              <a:off x="4303775" y="6623304"/>
              <a:ext cx="487680" cy="947927"/>
            </a:xfrm>
            <a:prstGeom prst="rect">
              <a:avLst/>
            </a:prstGeom>
          </p:spPr>
        </p:pic>
        <p:pic>
          <p:nvPicPr>
            <p:cNvPr id="19" name="object 19"/>
            <p:cNvPicPr/>
            <p:nvPr/>
          </p:nvPicPr>
          <p:blipFill>
            <a:blip r:embed="rId7" cstate="print"/>
            <a:stretch>
              <a:fillRect/>
            </a:stretch>
          </p:blipFill>
          <p:spPr>
            <a:xfrm>
              <a:off x="952499" y="5038318"/>
              <a:ext cx="4429124" cy="3390899"/>
            </a:xfrm>
            <a:prstGeom prst="rect">
              <a:avLst/>
            </a:prstGeom>
          </p:spPr>
        </p:pic>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630615" y="1795761"/>
            <a:ext cx="2400300" cy="443070"/>
          </a:xfrm>
          <a:prstGeom prst="rect">
            <a:avLst/>
          </a:prstGeom>
        </p:spPr>
        <p:txBody>
          <a:bodyPr vert="horz" wrap="square" lIns="0" tIns="12065" rIns="0" bIns="0" rtlCol="0">
            <a:spAutoFit/>
          </a:bodyPr>
          <a:lstStyle/>
          <a:p>
            <a:r>
              <a:rPr lang="en-US" sz="2800" dirty="0">
                <a:solidFill>
                  <a:schemeClr val="bg1"/>
                </a:solidFill>
                <a:latin typeface="Monaco" pitchFamily="2" charset="77"/>
                <a:cs typeface="Microsoft Sans Serif"/>
              </a:rPr>
              <a:t>DATA SOURCE</a:t>
            </a:r>
          </a:p>
        </p:txBody>
      </p:sp>
      <p:sp>
        <p:nvSpPr>
          <p:cNvPr id="3" name="object 3"/>
          <p:cNvSpPr txBox="1">
            <a:spLocks noGrp="1"/>
          </p:cNvSpPr>
          <p:nvPr>
            <p:ph type="body" idx="1"/>
          </p:nvPr>
        </p:nvSpPr>
        <p:spPr>
          <a:xfrm>
            <a:off x="1750746" y="3163601"/>
            <a:ext cx="14799206" cy="2412327"/>
          </a:xfrm>
          <a:prstGeom prst="rect">
            <a:avLst/>
          </a:prstGeom>
        </p:spPr>
        <p:txBody>
          <a:bodyPr vert="horz" wrap="square" lIns="0" tIns="23495" rIns="0" bIns="0" rtlCol="0">
            <a:spAutoFit/>
          </a:bodyPr>
          <a:lstStyle/>
          <a:p>
            <a:pPr marL="6892925" marR="5080">
              <a:lnSpc>
                <a:spcPts val="3829"/>
              </a:lnSpc>
              <a:spcBef>
                <a:spcPts val="185"/>
              </a:spcBef>
              <a:tabLst>
                <a:tab pos="7769859" algn="l"/>
                <a:tab pos="8866505" algn="l"/>
                <a:tab pos="9524365" algn="l"/>
                <a:tab pos="11716385" algn="l"/>
                <a:tab pos="12812395" algn="l"/>
              </a:tabLst>
            </a:pPr>
            <a:r>
              <a:rPr sz="2400" spc="-114" dirty="0">
                <a:latin typeface="Monaco" pitchFamily="2" charset="77"/>
              </a:rPr>
              <a:t>The	</a:t>
            </a:r>
            <a:r>
              <a:rPr sz="2400" spc="165" dirty="0">
                <a:latin typeface="Monaco" pitchFamily="2" charset="77"/>
              </a:rPr>
              <a:t>data	</a:t>
            </a:r>
            <a:r>
              <a:rPr sz="2400" spc="555" dirty="0">
                <a:latin typeface="Monaco" pitchFamily="2" charset="77"/>
              </a:rPr>
              <a:t>is	</a:t>
            </a:r>
            <a:r>
              <a:rPr sz="2400" spc="310" dirty="0">
                <a:latin typeface="Monaco" pitchFamily="2" charset="77"/>
              </a:rPr>
              <a:t>collected	</a:t>
            </a:r>
            <a:r>
              <a:rPr sz="2400" spc="120" dirty="0">
                <a:latin typeface="Monaco" pitchFamily="2" charset="77"/>
              </a:rPr>
              <a:t>from	</a:t>
            </a:r>
            <a:r>
              <a:rPr sz="2400" spc="55" dirty="0">
                <a:latin typeface="Monaco" pitchFamily="2" charset="77"/>
              </a:rPr>
              <a:t>Kaggle </a:t>
            </a:r>
            <a:r>
              <a:rPr sz="2400" spc="60" dirty="0">
                <a:latin typeface="Monaco" pitchFamily="2" charset="77"/>
              </a:rPr>
              <a:t> </a:t>
            </a:r>
            <a:r>
              <a:rPr sz="2400" spc="250" dirty="0">
                <a:latin typeface="Monaco" pitchFamily="2" charset="77"/>
              </a:rPr>
              <a:t>website. </a:t>
            </a:r>
            <a:r>
              <a:rPr sz="2400" spc="254" dirty="0">
                <a:latin typeface="Monaco" pitchFamily="2" charset="77"/>
              </a:rPr>
              <a:t> </a:t>
            </a:r>
            <a:r>
              <a:rPr sz="2400" spc="240" dirty="0">
                <a:latin typeface="Monaco" pitchFamily="2" charset="77"/>
              </a:rPr>
              <a:t>[https://</a:t>
            </a:r>
            <a:r>
              <a:rPr sz="2400" spc="240" dirty="0">
                <a:latin typeface="Monaco" pitchFamily="2" charset="77"/>
                <a:hlinkClick r:id="rId2"/>
              </a:rPr>
              <a:t>www.kaggle.com/datasets/rab </a:t>
            </a:r>
            <a:r>
              <a:rPr sz="2400" spc="-835" dirty="0">
                <a:latin typeface="Monaco" pitchFamily="2" charset="77"/>
              </a:rPr>
              <a:t> </a:t>
            </a:r>
            <a:r>
              <a:rPr sz="2400" spc="295" dirty="0">
                <a:latin typeface="Monaco" pitchFamily="2" charset="77"/>
              </a:rPr>
              <a:t>ieelkharoua/predict-online-course- </a:t>
            </a:r>
            <a:r>
              <a:rPr sz="2400" spc="300" dirty="0">
                <a:latin typeface="Monaco" pitchFamily="2" charset="77"/>
              </a:rPr>
              <a:t> </a:t>
            </a:r>
            <a:r>
              <a:rPr sz="2400" spc="165" dirty="0">
                <a:latin typeface="Monaco" pitchFamily="2" charset="77"/>
              </a:rPr>
              <a:t>engagement-dataset/data]</a:t>
            </a:r>
          </a:p>
        </p:txBody>
      </p:sp>
      <p:grpSp>
        <p:nvGrpSpPr>
          <p:cNvPr id="4" name="object 4"/>
          <p:cNvGrpSpPr/>
          <p:nvPr/>
        </p:nvGrpSpPr>
        <p:grpSpPr>
          <a:xfrm>
            <a:off x="220350" y="1894510"/>
            <a:ext cx="7454265" cy="7736840"/>
            <a:chOff x="220350" y="1894510"/>
            <a:chExt cx="7454265" cy="7736840"/>
          </a:xfrm>
        </p:grpSpPr>
        <p:pic>
          <p:nvPicPr>
            <p:cNvPr id="5" name="object 5"/>
            <p:cNvPicPr/>
            <p:nvPr/>
          </p:nvPicPr>
          <p:blipFill>
            <a:blip r:embed="rId3" cstate="print"/>
            <a:stretch>
              <a:fillRect/>
            </a:stretch>
          </p:blipFill>
          <p:spPr>
            <a:xfrm>
              <a:off x="1178554" y="1894510"/>
              <a:ext cx="6496048" cy="6496049"/>
            </a:xfrm>
            <a:prstGeom prst="rect">
              <a:avLst/>
            </a:prstGeom>
          </p:spPr>
        </p:pic>
        <p:sp>
          <p:nvSpPr>
            <p:cNvPr id="6" name="object 6"/>
            <p:cNvSpPr/>
            <p:nvPr/>
          </p:nvSpPr>
          <p:spPr>
            <a:xfrm>
              <a:off x="229711" y="7157478"/>
              <a:ext cx="4408170" cy="2465070"/>
            </a:xfrm>
            <a:custGeom>
              <a:avLst/>
              <a:gdLst/>
              <a:ahLst/>
              <a:cxnLst/>
              <a:rect l="l" t="t" r="r" b="b"/>
              <a:pathLst>
                <a:path w="4408170" h="2465070">
                  <a:moveTo>
                    <a:pt x="4407719" y="0"/>
                  </a:moveTo>
                  <a:lnTo>
                    <a:pt x="0" y="0"/>
                  </a:lnTo>
                  <a:lnTo>
                    <a:pt x="0" y="2464475"/>
                  </a:lnTo>
                  <a:lnTo>
                    <a:pt x="2203862" y="2464475"/>
                  </a:lnTo>
                  <a:lnTo>
                    <a:pt x="4407719" y="2464475"/>
                  </a:lnTo>
                  <a:lnTo>
                    <a:pt x="4407719" y="0"/>
                  </a:lnTo>
                  <a:close/>
                </a:path>
              </a:pathLst>
            </a:custGeom>
            <a:solidFill>
              <a:srgbClr val="2F3B42"/>
            </a:solidFill>
          </p:spPr>
          <p:txBody>
            <a:bodyPr wrap="square" lIns="0" tIns="0" rIns="0" bIns="0" rtlCol="0"/>
            <a:lstStyle/>
            <a:p>
              <a:endParaRPr/>
            </a:p>
          </p:txBody>
        </p:sp>
        <p:sp>
          <p:nvSpPr>
            <p:cNvPr id="7" name="object 7"/>
            <p:cNvSpPr/>
            <p:nvPr/>
          </p:nvSpPr>
          <p:spPr>
            <a:xfrm>
              <a:off x="229709" y="7157478"/>
              <a:ext cx="4408170" cy="2465070"/>
            </a:xfrm>
            <a:custGeom>
              <a:avLst/>
              <a:gdLst/>
              <a:ahLst/>
              <a:cxnLst/>
              <a:rect l="l" t="t" r="r" b="b"/>
              <a:pathLst>
                <a:path w="4408170" h="2465070">
                  <a:moveTo>
                    <a:pt x="2203851" y="2464475"/>
                  </a:moveTo>
                  <a:lnTo>
                    <a:pt x="0" y="2464475"/>
                  </a:lnTo>
                  <a:lnTo>
                    <a:pt x="0" y="0"/>
                  </a:lnTo>
                  <a:lnTo>
                    <a:pt x="4407707" y="0"/>
                  </a:lnTo>
                  <a:lnTo>
                    <a:pt x="4407707" y="2464475"/>
                  </a:lnTo>
                  <a:lnTo>
                    <a:pt x="2203851" y="2464475"/>
                  </a:lnTo>
                  <a:close/>
                </a:path>
              </a:pathLst>
            </a:custGeom>
            <a:ln w="18719">
              <a:solidFill>
                <a:srgbClr val="FFFFFF"/>
              </a:solidFill>
            </a:ln>
          </p:spPr>
          <p:txBody>
            <a:bodyPr wrap="square" lIns="0" tIns="0" rIns="0" bIns="0" rtlCol="0"/>
            <a:lstStyle/>
            <a:p>
              <a:endParaRPr/>
            </a:p>
          </p:txBody>
        </p:sp>
        <p:sp>
          <p:nvSpPr>
            <p:cNvPr id="8" name="object 8"/>
            <p:cNvSpPr/>
            <p:nvPr/>
          </p:nvSpPr>
          <p:spPr>
            <a:xfrm>
              <a:off x="229711" y="7157480"/>
              <a:ext cx="4408170" cy="742315"/>
            </a:xfrm>
            <a:custGeom>
              <a:avLst/>
              <a:gdLst/>
              <a:ahLst/>
              <a:cxnLst/>
              <a:rect l="l" t="t" r="r" b="b"/>
              <a:pathLst>
                <a:path w="4408170" h="742315">
                  <a:moveTo>
                    <a:pt x="2203858" y="742233"/>
                  </a:moveTo>
                  <a:lnTo>
                    <a:pt x="0" y="742233"/>
                  </a:lnTo>
                  <a:lnTo>
                    <a:pt x="0" y="0"/>
                  </a:lnTo>
                  <a:lnTo>
                    <a:pt x="4407713" y="0"/>
                  </a:lnTo>
                  <a:lnTo>
                    <a:pt x="4407713" y="742233"/>
                  </a:lnTo>
                  <a:lnTo>
                    <a:pt x="2203858" y="742233"/>
                  </a:lnTo>
                  <a:close/>
                </a:path>
              </a:pathLst>
            </a:custGeom>
            <a:ln w="18718">
              <a:solidFill>
                <a:srgbClr val="FFFFFF"/>
              </a:solidFill>
            </a:ln>
          </p:spPr>
          <p:txBody>
            <a:bodyPr wrap="square" lIns="0" tIns="0" rIns="0" bIns="0" rtlCol="0"/>
            <a:lstStyle/>
            <a:p>
              <a:endParaRPr/>
            </a:p>
          </p:txBody>
        </p:sp>
        <p:sp>
          <p:nvSpPr>
            <p:cNvPr id="9" name="object 9"/>
            <p:cNvSpPr/>
            <p:nvPr/>
          </p:nvSpPr>
          <p:spPr>
            <a:xfrm>
              <a:off x="4112620" y="7382835"/>
              <a:ext cx="226060" cy="225425"/>
            </a:xfrm>
            <a:custGeom>
              <a:avLst/>
              <a:gdLst/>
              <a:ahLst/>
              <a:cxnLst/>
              <a:rect l="l" t="t" r="r" b="b"/>
              <a:pathLst>
                <a:path w="226060" h="225425">
                  <a:moveTo>
                    <a:pt x="723" y="0"/>
                  </a:moveTo>
                  <a:lnTo>
                    <a:pt x="225964" y="225367"/>
                  </a:lnTo>
                </a:path>
                <a:path w="226060" h="225425">
                  <a:moveTo>
                    <a:pt x="225240" y="0"/>
                  </a:moveTo>
                  <a:lnTo>
                    <a:pt x="0" y="225367"/>
                  </a:lnTo>
                </a:path>
              </a:pathLst>
            </a:custGeom>
            <a:ln w="18715">
              <a:solidFill>
                <a:srgbClr val="FFFFFF"/>
              </a:solidFill>
            </a:ln>
          </p:spPr>
          <p:txBody>
            <a:bodyPr wrap="square" lIns="0" tIns="0" rIns="0" bIns="0" rtlCol="0"/>
            <a:lstStyle/>
            <a:p>
              <a:endParaRPr/>
            </a:p>
          </p:txBody>
        </p:sp>
        <p:sp>
          <p:nvSpPr>
            <p:cNvPr id="10" name="object 10"/>
            <p:cNvSpPr/>
            <p:nvPr/>
          </p:nvSpPr>
          <p:spPr>
            <a:xfrm>
              <a:off x="3032493" y="7494384"/>
              <a:ext cx="339090" cy="20320"/>
            </a:xfrm>
            <a:custGeom>
              <a:avLst/>
              <a:gdLst/>
              <a:ahLst/>
              <a:cxnLst/>
              <a:rect l="l" t="t" r="r" b="b"/>
              <a:pathLst>
                <a:path w="339089" h="20320">
                  <a:moveTo>
                    <a:pt x="338480" y="1524"/>
                  </a:moveTo>
                  <a:lnTo>
                    <a:pt x="88" y="0"/>
                  </a:lnTo>
                  <a:lnTo>
                    <a:pt x="0" y="18719"/>
                  </a:lnTo>
                  <a:lnTo>
                    <a:pt x="338404" y="20243"/>
                  </a:lnTo>
                  <a:lnTo>
                    <a:pt x="338480" y="1524"/>
                  </a:lnTo>
                  <a:close/>
                </a:path>
              </a:pathLst>
            </a:custGeom>
            <a:solidFill>
              <a:srgbClr val="FFFFFF"/>
            </a:solidFill>
          </p:spPr>
          <p:txBody>
            <a:bodyPr wrap="square" lIns="0" tIns="0" rIns="0" bIns="0" rtlCol="0"/>
            <a:lstStyle/>
            <a:p>
              <a:endParaRPr/>
            </a:p>
          </p:txBody>
        </p:sp>
        <p:sp>
          <p:nvSpPr>
            <p:cNvPr id="11" name="object 11"/>
            <p:cNvSpPr/>
            <p:nvPr/>
          </p:nvSpPr>
          <p:spPr>
            <a:xfrm>
              <a:off x="3625227" y="7382827"/>
              <a:ext cx="224790" cy="224790"/>
            </a:xfrm>
            <a:custGeom>
              <a:avLst/>
              <a:gdLst/>
              <a:ahLst/>
              <a:cxnLst/>
              <a:rect l="l" t="t" r="r" b="b"/>
              <a:pathLst>
                <a:path w="224789" h="224790">
                  <a:moveTo>
                    <a:pt x="112306" y="224612"/>
                  </a:moveTo>
                  <a:lnTo>
                    <a:pt x="0" y="224612"/>
                  </a:lnTo>
                  <a:lnTo>
                    <a:pt x="0" y="0"/>
                  </a:lnTo>
                  <a:lnTo>
                    <a:pt x="224612" y="0"/>
                  </a:lnTo>
                  <a:lnTo>
                    <a:pt x="224612" y="224612"/>
                  </a:lnTo>
                  <a:lnTo>
                    <a:pt x="112306" y="224612"/>
                  </a:lnTo>
                  <a:close/>
                </a:path>
              </a:pathLst>
            </a:custGeom>
            <a:ln w="18718">
              <a:solidFill>
                <a:srgbClr val="FFFFFF"/>
              </a:solidFill>
            </a:ln>
          </p:spPr>
          <p:txBody>
            <a:bodyPr wrap="square" lIns="0" tIns="0" rIns="0" bIns="0" rtlCol="0"/>
            <a:lstStyle/>
            <a:p>
              <a:endParaRPr/>
            </a:p>
          </p:txBody>
        </p:sp>
        <p:pic>
          <p:nvPicPr>
            <p:cNvPr id="12" name="object 12"/>
            <p:cNvPicPr/>
            <p:nvPr/>
          </p:nvPicPr>
          <p:blipFill>
            <a:blip r:embed="rId4" cstate="print"/>
            <a:stretch>
              <a:fillRect/>
            </a:stretch>
          </p:blipFill>
          <p:spPr>
            <a:xfrm>
              <a:off x="229712" y="7158193"/>
              <a:ext cx="4408435" cy="2465184"/>
            </a:xfrm>
            <a:prstGeom prst="rect">
              <a:avLst/>
            </a:prstGeom>
          </p:spPr>
        </p:pic>
        <p:pic>
          <p:nvPicPr>
            <p:cNvPr id="13" name="object 13"/>
            <p:cNvPicPr/>
            <p:nvPr/>
          </p:nvPicPr>
          <p:blipFill>
            <a:blip r:embed="rId5" cstate="print"/>
            <a:stretch>
              <a:fillRect/>
            </a:stretch>
          </p:blipFill>
          <p:spPr>
            <a:xfrm>
              <a:off x="545592" y="8284464"/>
              <a:ext cx="890016" cy="947927"/>
            </a:xfrm>
            <a:prstGeom prst="rect">
              <a:avLst/>
            </a:prstGeom>
          </p:spPr>
        </p:pic>
        <p:pic>
          <p:nvPicPr>
            <p:cNvPr id="14" name="object 14"/>
            <p:cNvPicPr/>
            <p:nvPr/>
          </p:nvPicPr>
          <p:blipFill>
            <a:blip r:embed="rId6" cstate="print"/>
            <a:stretch>
              <a:fillRect/>
            </a:stretch>
          </p:blipFill>
          <p:spPr>
            <a:xfrm>
              <a:off x="1624583" y="8284464"/>
              <a:ext cx="652272" cy="947927"/>
            </a:xfrm>
            <a:prstGeom prst="rect">
              <a:avLst/>
            </a:prstGeom>
          </p:spPr>
        </p:pic>
        <p:pic>
          <p:nvPicPr>
            <p:cNvPr id="15" name="object 15"/>
            <p:cNvPicPr/>
            <p:nvPr/>
          </p:nvPicPr>
          <p:blipFill>
            <a:blip r:embed="rId7" cstate="print"/>
            <a:stretch>
              <a:fillRect/>
            </a:stretch>
          </p:blipFill>
          <p:spPr>
            <a:xfrm>
              <a:off x="2667000" y="8284464"/>
              <a:ext cx="777239" cy="947927"/>
            </a:xfrm>
            <a:prstGeom prst="rect">
              <a:avLst/>
            </a:prstGeom>
          </p:spPr>
        </p:pic>
        <p:pic>
          <p:nvPicPr>
            <p:cNvPr id="16" name="object 16"/>
            <p:cNvPicPr/>
            <p:nvPr/>
          </p:nvPicPr>
          <p:blipFill>
            <a:blip r:embed="rId8" cstate="print"/>
            <a:stretch>
              <a:fillRect/>
            </a:stretch>
          </p:blipFill>
          <p:spPr>
            <a:xfrm>
              <a:off x="3572256" y="8284464"/>
              <a:ext cx="612648" cy="947927"/>
            </a:xfrm>
            <a:prstGeom prst="rect">
              <a:avLst/>
            </a:prstGeom>
          </p:spPr>
        </p:pic>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901695" y="281781"/>
            <a:ext cx="11441761" cy="846386"/>
          </a:xfrm>
          <a:prstGeom prst="rect">
            <a:avLst/>
          </a:prstGeom>
        </p:spPr>
        <p:txBody>
          <a:bodyPr vert="horz" wrap="square" lIns="0" tIns="15240" rIns="0" bIns="0" rtlCol="0">
            <a:spAutoFit/>
          </a:bodyPr>
          <a:lstStyle/>
          <a:p>
            <a:r>
              <a:rPr lang="en-US" sz="5400" dirty="0">
                <a:solidFill>
                  <a:schemeClr val="bg1"/>
                </a:solidFill>
                <a:latin typeface="Monaco" pitchFamily="2" charset="77"/>
                <a:cs typeface="Microsoft Sans Serif"/>
              </a:rPr>
              <a:t>EXPLORATORY DATA </a:t>
            </a:r>
            <a:r>
              <a:rPr lang="en-US" sz="5400" dirty="0" err="1">
                <a:solidFill>
                  <a:schemeClr val="bg1"/>
                </a:solidFill>
                <a:latin typeface="Monaco" pitchFamily="2" charset="77"/>
                <a:cs typeface="Microsoft Sans Serif"/>
              </a:rPr>
              <a:t>AaNALYSIS</a:t>
            </a:r>
            <a:endParaRPr lang="en-US" sz="5400" dirty="0">
              <a:solidFill>
                <a:schemeClr val="bg1"/>
              </a:solidFill>
              <a:latin typeface="Monaco" pitchFamily="2" charset="77"/>
              <a:cs typeface="Microsoft Sans Serif"/>
            </a:endParaRPr>
          </a:p>
        </p:txBody>
      </p:sp>
      <p:sp>
        <p:nvSpPr>
          <p:cNvPr id="3" name="object 3"/>
          <p:cNvSpPr txBox="1"/>
          <p:nvPr/>
        </p:nvSpPr>
        <p:spPr>
          <a:xfrm>
            <a:off x="8431466" y="3016250"/>
            <a:ext cx="6205284" cy="5922134"/>
          </a:xfrm>
          <a:prstGeom prst="rect">
            <a:avLst/>
          </a:prstGeom>
        </p:spPr>
        <p:txBody>
          <a:bodyPr vert="horz" wrap="square" lIns="0" tIns="12700" rIns="0" bIns="0" rtlCol="0">
            <a:spAutoFit/>
          </a:bodyPr>
          <a:lstStyle/>
          <a:p>
            <a:r>
              <a:rPr lang="en-US" sz="3200" dirty="0">
                <a:solidFill>
                  <a:schemeClr val="bg1"/>
                </a:solidFill>
                <a:latin typeface="Monaco" pitchFamily="2" charset="77"/>
                <a:cs typeface="Microsoft Sans Serif"/>
              </a:rPr>
              <a:t>FEATURES OF DATASET </a:t>
            </a:r>
          </a:p>
          <a:p>
            <a:endParaRPr lang="en-US" sz="3200" dirty="0">
              <a:solidFill>
                <a:schemeClr val="bg1"/>
              </a:solidFill>
              <a:latin typeface="Monaco" pitchFamily="2" charset="77"/>
              <a:cs typeface="Microsoft Sans Serif"/>
            </a:endParaRPr>
          </a:p>
          <a:p>
            <a:pPr marL="285750" indent="-285750">
              <a:buFont typeface="Courier New" panose="02070309020205020404" pitchFamily="49" charset="0"/>
              <a:buChar char="o"/>
            </a:pPr>
            <a:r>
              <a:rPr lang="en-US" sz="3200" dirty="0">
                <a:solidFill>
                  <a:schemeClr val="bg1"/>
                </a:solidFill>
                <a:latin typeface="Monaco" pitchFamily="2" charset="77"/>
                <a:cs typeface="Microsoft Sans Serif"/>
              </a:rPr>
              <a:t> </a:t>
            </a:r>
            <a:r>
              <a:rPr lang="en-US" sz="3200" dirty="0" err="1">
                <a:solidFill>
                  <a:schemeClr val="bg1"/>
                </a:solidFill>
                <a:latin typeface="Monaco" pitchFamily="2" charset="77"/>
                <a:cs typeface="Microsoft Sans Serif"/>
              </a:rPr>
              <a:t>CourseCategory</a:t>
            </a:r>
            <a:endParaRPr lang="en-US" sz="3200" dirty="0">
              <a:solidFill>
                <a:schemeClr val="bg1"/>
              </a:solidFill>
              <a:latin typeface="Monaco" pitchFamily="2" charset="77"/>
              <a:cs typeface="Microsoft Sans Serif"/>
            </a:endParaRPr>
          </a:p>
          <a:p>
            <a:pPr marL="285750" indent="-285750">
              <a:buFont typeface="Courier New" panose="02070309020205020404" pitchFamily="49" charset="0"/>
              <a:buChar char="o"/>
            </a:pPr>
            <a:r>
              <a:rPr lang="en-US" sz="3200" dirty="0">
                <a:solidFill>
                  <a:schemeClr val="bg1"/>
                </a:solidFill>
                <a:latin typeface="Monaco" pitchFamily="2" charset="77"/>
                <a:cs typeface="Microsoft Sans Serif"/>
              </a:rPr>
              <a:t> </a:t>
            </a:r>
            <a:r>
              <a:rPr lang="en-US" sz="3200" dirty="0" err="1">
                <a:solidFill>
                  <a:schemeClr val="bg1"/>
                </a:solidFill>
                <a:latin typeface="Monaco" pitchFamily="2" charset="77"/>
                <a:cs typeface="Microsoft Sans Serif"/>
              </a:rPr>
              <a:t>TimeSpentOnCours</a:t>
            </a:r>
            <a:endParaRPr lang="en-US" sz="3200" dirty="0">
              <a:solidFill>
                <a:schemeClr val="bg1"/>
              </a:solidFill>
              <a:latin typeface="Monaco" pitchFamily="2" charset="77"/>
              <a:cs typeface="Microsoft Sans Serif"/>
            </a:endParaRPr>
          </a:p>
          <a:p>
            <a:pPr marL="285750" indent="-285750">
              <a:buFont typeface="Courier New" panose="02070309020205020404" pitchFamily="49" charset="0"/>
              <a:buChar char="o"/>
            </a:pPr>
            <a:r>
              <a:rPr lang="en-US" sz="3200" dirty="0">
                <a:solidFill>
                  <a:schemeClr val="bg1"/>
                </a:solidFill>
                <a:latin typeface="Monaco" pitchFamily="2" charset="77"/>
                <a:cs typeface="Microsoft Sans Serif"/>
              </a:rPr>
              <a:t> </a:t>
            </a:r>
            <a:r>
              <a:rPr lang="en-US" sz="3200" dirty="0" err="1">
                <a:solidFill>
                  <a:schemeClr val="bg1"/>
                </a:solidFill>
                <a:latin typeface="Monaco" pitchFamily="2" charset="77"/>
                <a:cs typeface="Microsoft Sans Serif"/>
              </a:rPr>
              <a:t>NumberOfVideosWatched</a:t>
            </a:r>
            <a:endParaRPr lang="en-US" sz="3200" dirty="0">
              <a:solidFill>
                <a:schemeClr val="bg1"/>
              </a:solidFill>
              <a:latin typeface="Monaco" pitchFamily="2" charset="77"/>
              <a:cs typeface="Microsoft Sans Serif"/>
            </a:endParaRPr>
          </a:p>
          <a:p>
            <a:pPr marL="285750" indent="-285750">
              <a:buFont typeface="Courier New" panose="02070309020205020404" pitchFamily="49" charset="0"/>
              <a:buChar char="o"/>
            </a:pPr>
            <a:r>
              <a:rPr lang="en-US" sz="3200" dirty="0">
                <a:solidFill>
                  <a:schemeClr val="bg1"/>
                </a:solidFill>
                <a:latin typeface="Monaco" pitchFamily="2" charset="77"/>
                <a:cs typeface="Microsoft Sans Serif"/>
              </a:rPr>
              <a:t> </a:t>
            </a:r>
            <a:r>
              <a:rPr lang="en-US" sz="3200" dirty="0" err="1">
                <a:solidFill>
                  <a:schemeClr val="bg1"/>
                </a:solidFill>
                <a:latin typeface="Monaco" pitchFamily="2" charset="77"/>
                <a:cs typeface="Microsoft Sans Serif"/>
              </a:rPr>
              <a:t>NumberOfQuizzesTaken</a:t>
            </a:r>
            <a:endParaRPr lang="en-US" sz="3200" dirty="0">
              <a:solidFill>
                <a:schemeClr val="bg1"/>
              </a:solidFill>
              <a:latin typeface="Monaco" pitchFamily="2" charset="77"/>
              <a:cs typeface="Microsoft Sans Serif"/>
            </a:endParaRPr>
          </a:p>
          <a:p>
            <a:pPr marL="285750" indent="-285750">
              <a:buFont typeface="Courier New" panose="02070309020205020404" pitchFamily="49" charset="0"/>
              <a:buChar char="o"/>
            </a:pPr>
            <a:r>
              <a:rPr lang="en-US" sz="3200" dirty="0">
                <a:solidFill>
                  <a:schemeClr val="bg1"/>
                </a:solidFill>
                <a:latin typeface="Monaco" pitchFamily="2" charset="77"/>
                <a:cs typeface="Microsoft Sans Serif"/>
              </a:rPr>
              <a:t> </a:t>
            </a:r>
            <a:r>
              <a:rPr lang="en-US" sz="3200" dirty="0" err="1">
                <a:solidFill>
                  <a:schemeClr val="bg1"/>
                </a:solidFill>
                <a:latin typeface="Monaco" pitchFamily="2" charset="77"/>
                <a:cs typeface="Microsoft Sans Serif"/>
              </a:rPr>
              <a:t>QuizScores</a:t>
            </a:r>
            <a:endParaRPr lang="en-US" sz="3200" dirty="0">
              <a:solidFill>
                <a:schemeClr val="bg1"/>
              </a:solidFill>
              <a:latin typeface="Monaco" pitchFamily="2" charset="77"/>
              <a:cs typeface="Microsoft Sans Serif"/>
            </a:endParaRPr>
          </a:p>
          <a:p>
            <a:pPr marL="285750" indent="-285750">
              <a:buFont typeface="Courier New" panose="02070309020205020404" pitchFamily="49" charset="0"/>
              <a:buChar char="o"/>
            </a:pPr>
            <a:r>
              <a:rPr lang="en-US" sz="3200" dirty="0">
                <a:solidFill>
                  <a:schemeClr val="bg1"/>
                </a:solidFill>
                <a:latin typeface="Monaco" pitchFamily="2" charset="77"/>
                <a:cs typeface="Microsoft Sans Serif"/>
              </a:rPr>
              <a:t> </a:t>
            </a:r>
            <a:r>
              <a:rPr lang="en-US" sz="3200" dirty="0" err="1">
                <a:solidFill>
                  <a:schemeClr val="bg1"/>
                </a:solidFill>
                <a:latin typeface="Monaco" pitchFamily="2" charset="77"/>
                <a:cs typeface="Microsoft Sans Serif"/>
              </a:rPr>
              <a:t>CompletionRate</a:t>
            </a:r>
            <a:endParaRPr lang="en-US" sz="3200" dirty="0">
              <a:solidFill>
                <a:schemeClr val="bg1"/>
              </a:solidFill>
              <a:latin typeface="Monaco" pitchFamily="2" charset="77"/>
              <a:cs typeface="Microsoft Sans Serif"/>
            </a:endParaRPr>
          </a:p>
          <a:p>
            <a:pPr marL="285750" indent="-285750">
              <a:buFont typeface="Courier New" panose="02070309020205020404" pitchFamily="49" charset="0"/>
              <a:buChar char="o"/>
            </a:pPr>
            <a:r>
              <a:rPr lang="en-US" sz="3200" dirty="0">
                <a:solidFill>
                  <a:schemeClr val="bg1"/>
                </a:solidFill>
                <a:latin typeface="Monaco" pitchFamily="2" charset="77"/>
                <a:cs typeface="Microsoft Sans Serif"/>
              </a:rPr>
              <a:t> </a:t>
            </a:r>
            <a:r>
              <a:rPr lang="en-US" sz="3200" dirty="0" err="1">
                <a:solidFill>
                  <a:schemeClr val="bg1"/>
                </a:solidFill>
                <a:latin typeface="Monaco" pitchFamily="2" charset="77"/>
                <a:cs typeface="Microsoft Sans Serif"/>
              </a:rPr>
              <a:t>DeviceType</a:t>
            </a:r>
            <a:endParaRPr lang="en-US" sz="3200" dirty="0">
              <a:solidFill>
                <a:schemeClr val="bg1"/>
              </a:solidFill>
              <a:latin typeface="Monaco" pitchFamily="2" charset="77"/>
              <a:cs typeface="Microsoft Sans Serif"/>
            </a:endParaRPr>
          </a:p>
          <a:p>
            <a:pPr marL="285750" indent="-285750">
              <a:buFont typeface="Courier New" panose="02070309020205020404" pitchFamily="49" charset="0"/>
              <a:buChar char="o"/>
            </a:pPr>
            <a:r>
              <a:rPr lang="en-US" sz="3200" dirty="0">
                <a:solidFill>
                  <a:schemeClr val="bg1"/>
                </a:solidFill>
                <a:latin typeface="Monaco" pitchFamily="2" charset="77"/>
                <a:cs typeface="Microsoft Sans Serif"/>
              </a:rPr>
              <a:t> </a:t>
            </a:r>
            <a:r>
              <a:rPr lang="en-US" sz="3200" dirty="0" err="1">
                <a:solidFill>
                  <a:schemeClr val="bg1"/>
                </a:solidFill>
                <a:latin typeface="Monaco" pitchFamily="2" charset="77"/>
                <a:cs typeface="Microsoft Sans Serif"/>
              </a:rPr>
              <a:t>CourseCompletion</a:t>
            </a:r>
            <a:r>
              <a:rPr lang="en-US" sz="3200" dirty="0">
                <a:solidFill>
                  <a:schemeClr val="bg1"/>
                </a:solidFill>
                <a:latin typeface="Monaco" pitchFamily="2" charset="77"/>
                <a:cs typeface="Microsoft Sans Serif"/>
              </a:rPr>
              <a:t> </a:t>
            </a:r>
          </a:p>
          <a:p>
            <a:endParaRPr lang="en-US" sz="3200" dirty="0">
              <a:solidFill>
                <a:schemeClr val="bg1"/>
              </a:solidFill>
              <a:latin typeface="Monaco" pitchFamily="2" charset="77"/>
              <a:cs typeface="Microsoft Sans Serif"/>
            </a:endParaRPr>
          </a:p>
          <a:p>
            <a:endParaRPr sz="3200" dirty="0">
              <a:latin typeface="Microsoft Sans Serif"/>
              <a:cs typeface="Microsoft Sans Serif"/>
            </a:endParaRPr>
          </a:p>
        </p:txBody>
      </p:sp>
      <p:grpSp>
        <p:nvGrpSpPr>
          <p:cNvPr id="4" name="object 4"/>
          <p:cNvGrpSpPr/>
          <p:nvPr/>
        </p:nvGrpSpPr>
        <p:grpSpPr>
          <a:xfrm>
            <a:off x="495235" y="2694496"/>
            <a:ext cx="7623175" cy="6857365"/>
            <a:chOff x="495235" y="2694496"/>
            <a:chExt cx="7623175" cy="6857365"/>
          </a:xfrm>
        </p:grpSpPr>
        <p:pic>
          <p:nvPicPr>
            <p:cNvPr id="5" name="object 5"/>
            <p:cNvPicPr/>
            <p:nvPr/>
          </p:nvPicPr>
          <p:blipFill>
            <a:blip r:embed="rId2" cstate="print"/>
            <a:stretch>
              <a:fillRect/>
            </a:stretch>
          </p:blipFill>
          <p:spPr>
            <a:xfrm>
              <a:off x="1622285" y="2694496"/>
              <a:ext cx="6496049" cy="6410325"/>
            </a:xfrm>
            <a:prstGeom prst="rect">
              <a:avLst/>
            </a:prstGeom>
          </p:spPr>
        </p:pic>
        <p:sp>
          <p:nvSpPr>
            <p:cNvPr id="6" name="object 6"/>
            <p:cNvSpPr/>
            <p:nvPr/>
          </p:nvSpPr>
          <p:spPr>
            <a:xfrm>
              <a:off x="504596" y="7244245"/>
              <a:ext cx="3540760" cy="2298700"/>
            </a:xfrm>
            <a:custGeom>
              <a:avLst/>
              <a:gdLst/>
              <a:ahLst/>
              <a:cxnLst/>
              <a:rect l="l" t="t" r="r" b="b"/>
              <a:pathLst>
                <a:path w="3540760" h="2298700">
                  <a:moveTo>
                    <a:pt x="3540201" y="0"/>
                  </a:moveTo>
                  <a:lnTo>
                    <a:pt x="0" y="0"/>
                  </a:lnTo>
                  <a:lnTo>
                    <a:pt x="0" y="2298110"/>
                  </a:lnTo>
                  <a:lnTo>
                    <a:pt x="1770468" y="2298110"/>
                  </a:lnTo>
                  <a:lnTo>
                    <a:pt x="3540201" y="2298110"/>
                  </a:lnTo>
                  <a:lnTo>
                    <a:pt x="3540201" y="0"/>
                  </a:lnTo>
                  <a:close/>
                </a:path>
              </a:pathLst>
            </a:custGeom>
            <a:solidFill>
              <a:srgbClr val="2F3B42"/>
            </a:solidFill>
          </p:spPr>
          <p:txBody>
            <a:bodyPr wrap="square" lIns="0" tIns="0" rIns="0" bIns="0" rtlCol="0"/>
            <a:lstStyle/>
            <a:p>
              <a:endParaRPr/>
            </a:p>
          </p:txBody>
        </p:sp>
        <p:sp>
          <p:nvSpPr>
            <p:cNvPr id="7" name="object 7"/>
            <p:cNvSpPr/>
            <p:nvPr/>
          </p:nvSpPr>
          <p:spPr>
            <a:xfrm>
              <a:off x="504595" y="7243528"/>
              <a:ext cx="3540760" cy="2299335"/>
            </a:xfrm>
            <a:custGeom>
              <a:avLst/>
              <a:gdLst/>
              <a:ahLst/>
              <a:cxnLst/>
              <a:rect l="l" t="t" r="r" b="b"/>
              <a:pathLst>
                <a:path w="3540760" h="2299334">
                  <a:moveTo>
                    <a:pt x="1770464" y="2298828"/>
                  </a:moveTo>
                  <a:lnTo>
                    <a:pt x="0" y="2298828"/>
                  </a:lnTo>
                  <a:lnTo>
                    <a:pt x="0" y="723"/>
                  </a:lnTo>
                  <a:lnTo>
                    <a:pt x="3540194" y="723"/>
                  </a:lnTo>
                  <a:lnTo>
                    <a:pt x="3540194" y="2298828"/>
                  </a:lnTo>
                  <a:lnTo>
                    <a:pt x="1770464" y="2298828"/>
                  </a:lnTo>
                  <a:close/>
                </a:path>
                <a:path w="3540760" h="2299334">
                  <a:moveTo>
                    <a:pt x="1770464" y="753803"/>
                  </a:moveTo>
                  <a:lnTo>
                    <a:pt x="0" y="753803"/>
                  </a:lnTo>
                  <a:lnTo>
                    <a:pt x="0" y="0"/>
                  </a:lnTo>
                  <a:lnTo>
                    <a:pt x="3540194" y="0"/>
                  </a:lnTo>
                  <a:lnTo>
                    <a:pt x="3540194" y="753803"/>
                  </a:lnTo>
                  <a:lnTo>
                    <a:pt x="1770464" y="753803"/>
                  </a:lnTo>
                  <a:close/>
                </a:path>
                <a:path w="3540760" h="2299334">
                  <a:moveTo>
                    <a:pt x="3008841" y="228226"/>
                  </a:moveTo>
                  <a:lnTo>
                    <a:pt x="3237077" y="456452"/>
                  </a:lnTo>
                </a:path>
                <a:path w="3540760" h="2299334">
                  <a:moveTo>
                    <a:pt x="3236353" y="228226"/>
                  </a:moveTo>
                  <a:lnTo>
                    <a:pt x="3008117" y="456452"/>
                  </a:lnTo>
                </a:path>
                <a:path w="3540760" h="2299334">
                  <a:moveTo>
                    <a:pt x="1921648" y="341977"/>
                  </a:moveTo>
                  <a:lnTo>
                    <a:pt x="2245644" y="343425"/>
                  </a:lnTo>
                </a:path>
                <a:path w="3540760" h="2299334">
                  <a:moveTo>
                    <a:pt x="2627249" y="455729"/>
                  </a:moveTo>
                  <a:lnTo>
                    <a:pt x="2513480" y="455729"/>
                  </a:lnTo>
                  <a:lnTo>
                    <a:pt x="2513480" y="228226"/>
                  </a:lnTo>
                  <a:lnTo>
                    <a:pt x="2741005" y="228226"/>
                  </a:lnTo>
                  <a:lnTo>
                    <a:pt x="2741005" y="455729"/>
                  </a:lnTo>
                  <a:lnTo>
                    <a:pt x="2627249" y="455729"/>
                  </a:lnTo>
                  <a:close/>
                </a:path>
              </a:pathLst>
            </a:custGeom>
            <a:ln w="18719">
              <a:solidFill>
                <a:srgbClr val="FFFFFF"/>
              </a:solidFill>
            </a:ln>
          </p:spPr>
          <p:txBody>
            <a:bodyPr wrap="square" lIns="0" tIns="0" rIns="0" bIns="0" rtlCol="0"/>
            <a:lstStyle/>
            <a:p>
              <a:endParaRPr/>
            </a:p>
          </p:txBody>
        </p:sp>
        <p:pic>
          <p:nvPicPr>
            <p:cNvPr id="8" name="object 8"/>
            <p:cNvPicPr/>
            <p:nvPr/>
          </p:nvPicPr>
          <p:blipFill>
            <a:blip r:embed="rId3" cstate="print"/>
            <a:stretch>
              <a:fillRect/>
            </a:stretch>
          </p:blipFill>
          <p:spPr>
            <a:xfrm>
              <a:off x="1121663" y="8308848"/>
              <a:ext cx="374903" cy="947928"/>
            </a:xfrm>
            <a:prstGeom prst="rect">
              <a:avLst/>
            </a:prstGeom>
          </p:spPr>
        </p:pic>
        <p:pic>
          <p:nvPicPr>
            <p:cNvPr id="9" name="object 9"/>
            <p:cNvPicPr/>
            <p:nvPr/>
          </p:nvPicPr>
          <p:blipFill>
            <a:blip r:embed="rId4" cstate="print"/>
            <a:stretch>
              <a:fillRect/>
            </a:stretch>
          </p:blipFill>
          <p:spPr>
            <a:xfrm>
              <a:off x="1920240" y="8293608"/>
              <a:ext cx="630936" cy="944880"/>
            </a:xfrm>
            <a:prstGeom prst="rect">
              <a:avLst/>
            </a:prstGeom>
          </p:spPr>
        </p:pic>
        <p:pic>
          <p:nvPicPr>
            <p:cNvPr id="10" name="object 10"/>
            <p:cNvPicPr/>
            <p:nvPr/>
          </p:nvPicPr>
          <p:blipFill>
            <a:blip r:embed="rId5" cstate="print"/>
            <a:stretch>
              <a:fillRect/>
            </a:stretch>
          </p:blipFill>
          <p:spPr>
            <a:xfrm>
              <a:off x="2901695" y="8293608"/>
              <a:ext cx="496824" cy="944880"/>
            </a:xfrm>
            <a:prstGeom prst="rect">
              <a:avLst/>
            </a:prstGeom>
          </p:spPr>
        </p:pic>
        <p:pic>
          <p:nvPicPr>
            <p:cNvPr id="11" name="object 11"/>
            <p:cNvPicPr/>
            <p:nvPr/>
          </p:nvPicPr>
          <p:blipFill>
            <a:blip r:embed="rId6" cstate="print"/>
            <a:stretch>
              <a:fillRect/>
            </a:stretch>
          </p:blipFill>
          <p:spPr>
            <a:xfrm>
              <a:off x="506190" y="7244464"/>
              <a:ext cx="3543298" cy="2305050"/>
            </a:xfrm>
            <a:prstGeom prst="rect">
              <a:avLst/>
            </a:prstGeom>
          </p:spPr>
        </p:pic>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709255" y="1187450"/>
            <a:ext cx="10803979" cy="1213153"/>
          </a:xfrm>
          <a:prstGeom prst="rect">
            <a:avLst/>
          </a:prstGeom>
        </p:spPr>
        <p:txBody>
          <a:bodyPr vert="horz" wrap="square" lIns="0" tIns="12700" rIns="0" bIns="0" rtlCol="0">
            <a:spAutoFit/>
          </a:bodyPr>
          <a:lstStyle/>
          <a:p>
            <a:pPr marL="12700">
              <a:lnSpc>
                <a:spcPct val="100000"/>
              </a:lnSpc>
              <a:spcBef>
                <a:spcPts val="100"/>
              </a:spcBef>
              <a:tabLst>
                <a:tab pos="2152015" algn="l"/>
                <a:tab pos="3221990" algn="l"/>
                <a:tab pos="6431280" algn="l"/>
                <a:tab pos="7233920" algn="l"/>
              </a:tabLst>
            </a:pPr>
            <a:r>
              <a:rPr lang="en-US" sz="3900" dirty="0">
                <a:solidFill>
                  <a:schemeClr val="bg1"/>
                </a:solidFill>
                <a:latin typeface="Monaco" pitchFamily="2" charset="77"/>
                <a:cs typeface="Microsoft Sans Serif"/>
              </a:rPr>
              <a:t>HEATMAP FOR CORRELATION OF FEATURES </a:t>
            </a:r>
            <a:br>
              <a:rPr lang="en-US" sz="3900" dirty="0">
                <a:solidFill>
                  <a:schemeClr val="bg1"/>
                </a:solidFill>
                <a:latin typeface="Monaco" pitchFamily="2" charset="77"/>
                <a:cs typeface="Microsoft Sans Serif"/>
              </a:rPr>
            </a:br>
            <a:endParaRPr lang="en-IN" sz="3900" dirty="0">
              <a:latin typeface="Microsoft Sans Serif"/>
              <a:cs typeface="Microsoft Sans Serif"/>
            </a:endParaRPr>
          </a:p>
        </p:txBody>
      </p:sp>
      <p:pic>
        <p:nvPicPr>
          <p:cNvPr id="3" name="object 3"/>
          <p:cNvPicPr/>
          <p:nvPr/>
        </p:nvPicPr>
        <p:blipFill>
          <a:blip r:embed="rId2" cstate="print"/>
          <a:stretch>
            <a:fillRect/>
          </a:stretch>
        </p:blipFill>
        <p:spPr>
          <a:xfrm>
            <a:off x="3659733" y="2057832"/>
            <a:ext cx="10915650" cy="6881812"/>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213771" y="1178293"/>
            <a:ext cx="8822779" cy="1213153"/>
          </a:xfrm>
          <a:prstGeom prst="rect">
            <a:avLst/>
          </a:prstGeom>
        </p:spPr>
        <p:txBody>
          <a:bodyPr vert="horz" wrap="square" lIns="0" tIns="12700" rIns="0" bIns="0" rtlCol="0">
            <a:spAutoFit/>
          </a:bodyPr>
          <a:lstStyle/>
          <a:p>
            <a:pPr marL="12700">
              <a:lnSpc>
                <a:spcPct val="100000"/>
              </a:lnSpc>
              <a:spcBef>
                <a:spcPts val="100"/>
              </a:spcBef>
              <a:tabLst>
                <a:tab pos="1349375" algn="l"/>
                <a:tab pos="4826635" algn="l"/>
                <a:tab pos="5629275" algn="l"/>
              </a:tabLst>
            </a:pPr>
            <a:r>
              <a:rPr lang="en-US" sz="3900" dirty="0">
                <a:solidFill>
                  <a:schemeClr val="bg1"/>
                </a:solidFill>
                <a:latin typeface="Monaco" pitchFamily="2" charset="77"/>
                <a:cs typeface="Microsoft Sans Serif"/>
              </a:rPr>
              <a:t>DATA DISTRIBUTION IN FEATURES </a:t>
            </a:r>
            <a:br>
              <a:rPr lang="en-US" sz="3900" dirty="0">
                <a:solidFill>
                  <a:schemeClr val="bg1"/>
                </a:solidFill>
                <a:latin typeface="Monaco" pitchFamily="2" charset="77"/>
                <a:cs typeface="Microsoft Sans Serif"/>
              </a:rPr>
            </a:br>
            <a:endParaRPr lang="en-US" sz="3900" dirty="0">
              <a:latin typeface="Microsoft Sans Serif"/>
              <a:cs typeface="Microsoft Sans Serif"/>
            </a:endParaRPr>
          </a:p>
        </p:txBody>
      </p:sp>
      <p:grpSp>
        <p:nvGrpSpPr>
          <p:cNvPr id="3" name="object 3"/>
          <p:cNvGrpSpPr/>
          <p:nvPr/>
        </p:nvGrpSpPr>
        <p:grpSpPr>
          <a:xfrm>
            <a:off x="1754733" y="2124100"/>
            <a:ext cx="13829665" cy="6682105"/>
            <a:chOff x="1754733" y="2124100"/>
            <a:chExt cx="13829665" cy="6682105"/>
          </a:xfrm>
        </p:grpSpPr>
        <p:pic>
          <p:nvPicPr>
            <p:cNvPr id="4" name="object 4"/>
            <p:cNvPicPr/>
            <p:nvPr/>
          </p:nvPicPr>
          <p:blipFill>
            <a:blip r:embed="rId2" cstate="print"/>
            <a:stretch>
              <a:fillRect/>
            </a:stretch>
          </p:blipFill>
          <p:spPr>
            <a:xfrm>
              <a:off x="1754733" y="2790634"/>
              <a:ext cx="7361478" cy="4648200"/>
            </a:xfrm>
            <a:prstGeom prst="rect">
              <a:avLst/>
            </a:prstGeom>
          </p:spPr>
        </p:pic>
        <p:pic>
          <p:nvPicPr>
            <p:cNvPr id="5" name="object 5"/>
            <p:cNvPicPr/>
            <p:nvPr/>
          </p:nvPicPr>
          <p:blipFill>
            <a:blip r:embed="rId3" cstate="print"/>
            <a:stretch>
              <a:fillRect/>
            </a:stretch>
          </p:blipFill>
          <p:spPr>
            <a:xfrm>
              <a:off x="9830562" y="2124100"/>
              <a:ext cx="5753099" cy="3169145"/>
            </a:xfrm>
            <a:prstGeom prst="rect">
              <a:avLst/>
            </a:prstGeom>
          </p:spPr>
        </p:pic>
        <p:pic>
          <p:nvPicPr>
            <p:cNvPr id="6" name="object 6"/>
            <p:cNvPicPr/>
            <p:nvPr/>
          </p:nvPicPr>
          <p:blipFill>
            <a:blip r:embed="rId4" cstate="print"/>
            <a:stretch>
              <a:fillRect/>
            </a:stretch>
          </p:blipFill>
          <p:spPr>
            <a:xfrm>
              <a:off x="9830752" y="5667159"/>
              <a:ext cx="5753100" cy="3138932"/>
            </a:xfrm>
            <a:prstGeom prst="rect">
              <a:avLst/>
            </a:prstGeom>
          </p:spPr>
        </p:pic>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980908" y="462178"/>
            <a:ext cx="2693442" cy="566822"/>
          </a:xfrm>
          <a:prstGeom prst="rect">
            <a:avLst/>
          </a:prstGeom>
        </p:spPr>
        <p:txBody>
          <a:bodyPr vert="horz" wrap="square" lIns="0" tIns="12700" rIns="0" bIns="0" rtlCol="0">
            <a:spAutoFit/>
          </a:bodyPr>
          <a:lstStyle/>
          <a:p>
            <a:pPr marL="12700">
              <a:lnSpc>
                <a:spcPct val="100000"/>
              </a:lnSpc>
              <a:spcBef>
                <a:spcPts val="100"/>
              </a:spcBef>
              <a:tabLst>
                <a:tab pos="783590" algn="l"/>
              </a:tabLst>
            </a:pPr>
            <a:r>
              <a:rPr lang="en-US" sz="3600" dirty="0">
                <a:solidFill>
                  <a:schemeClr val="bg1"/>
                </a:solidFill>
                <a:latin typeface="Monaco" pitchFamily="2" charset="77"/>
                <a:cs typeface="Microsoft Sans Serif"/>
              </a:rPr>
              <a:t>ML MODELS</a:t>
            </a:r>
            <a:endParaRPr sz="3750" dirty="0">
              <a:latin typeface="Microsoft Sans Serif"/>
              <a:cs typeface="Microsoft Sans Serif"/>
            </a:endParaRPr>
          </a:p>
        </p:txBody>
      </p:sp>
      <p:grpSp>
        <p:nvGrpSpPr>
          <p:cNvPr id="3" name="object 3"/>
          <p:cNvGrpSpPr/>
          <p:nvPr/>
        </p:nvGrpSpPr>
        <p:grpSpPr>
          <a:xfrm>
            <a:off x="220350" y="1894510"/>
            <a:ext cx="8938260" cy="7736840"/>
            <a:chOff x="220350" y="1894510"/>
            <a:chExt cx="8938260" cy="7736840"/>
          </a:xfrm>
        </p:grpSpPr>
        <p:pic>
          <p:nvPicPr>
            <p:cNvPr id="4" name="object 4"/>
            <p:cNvPicPr/>
            <p:nvPr/>
          </p:nvPicPr>
          <p:blipFill>
            <a:blip r:embed="rId2" cstate="print"/>
            <a:stretch>
              <a:fillRect/>
            </a:stretch>
          </p:blipFill>
          <p:spPr>
            <a:xfrm>
              <a:off x="8977579" y="3515665"/>
              <a:ext cx="180975" cy="180975"/>
            </a:xfrm>
            <a:prstGeom prst="rect">
              <a:avLst/>
            </a:prstGeom>
          </p:spPr>
        </p:pic>
        <p:pic>
          <p:nvPicPr>
            <p:cNvPr id="5" name="object 5"/>
            <p:cNvPicPr/>
            <p:nvPr/>
          </p:nvPicPr>
          <p:blipFill>
            <a:blip r:embed="rId2" cstate="print"/>
            <a:stretch>
              <a:fillRect/>
            </a:stretch>
          </p:blipFill>
          <p:spPr>
            <a:xfrm>
              <a:off x="8977579" y="4268140"/>
              <a:ext cx="180975" cy="180975"/>
            </a:xfrm>
            <a:prstGeom prst="rect">
              <a:avLst/>
            </a:prstGeom>
          </p:spPr>
        </p:pic>
        <p:pic>
          <p:nvPicPr>
            <p:cNvPr id="6" name="object 6"/>
            <p:cNvPicPr/>
            <p:nvPr/>
          </p:nvPicPr>
          <p:blipFill>
            <a:blip r:embed="rId2" cstate="print"/>
            <a:stretch>
              <a:fillRect/>
            </a:stretch>
          </p:blipFill>
          <p:spPr>
            <a:xfrm>
              <a:off x="8977579" y="5020615"/>
              <a:ext cx="180975" cy="180975"/>
            </a:xfrm>
            <a:prstGeom prst="rect">
              <a:avLst/>
            </a:prstGeom>
          </p:spPr>
        </p:pic>
        <p:pic>
          <p:nvPicPr>
            <p:cNvPr id="7" name="object 7"/>
            <p:cNvPicPr/>
            <p:nvPr/>
          </p:nvPicPr>
          <p:blipFill>
            <a:blip r:embed="rId2" cstate="print"/>
            <a:stretch>
              <a:fillRect/>
            </a:stretch>
          </p:blipFill>
          <p:spPr>
            <a:xfrm>
              <a:off x="8977579" y="5773090"/>
              <a:ext cx="180975" cy="180975"/>
            </a:xfrm>
            <a:prstGeom prst="rect">
              <a:avLst/>
            </a:prstGeom>
          </p:spPr>
        </p:pic>
        <p:pic>
          <p:nvPicPr>
            <p:cNvPr id="8" name="object 8"/>
            <p:cNvPicPr/>
            <p:nvPr/>
          </p:nvPicPr>
          <p:blipFill>
            <a:blip r:embed="rId2" cstate="print"/>
            <a:stretch>
              <a:fillRect/>
            </a:stretch>
          </p:blipFill>
          <p:spPr>
            <a:xfrm>
              <a:off x="8977579" y="6516040"/>
              <a:ext cx="180975" cy="180975"/>
            </a:xfrm>
            <a:prstGeom prst="rect">
              <a:avLst/>
            </a:prstGeom>
          </p:spPr>
        </p:pic>
        <p:pic>
          <p:nvPicPr>
            <p:cNvPr id="9" name="object 9"/>
            <p:cNvPicPr/>
            <p:nvPr/>
          </p:nvPicPr>
          <p:blipFill>
            <a:blip r:embed="rId3" cstate="print"/>
            <a:stretch>
              <a:fillRect/>
            </a:stretch>
          </p:blipFill>
          <p:spPr>
            <a:xfrm>
              <a:off x="1178554" y="1894510"/>
              <a:ext cx="6496050" cy="6496049"/>
            </a:xfrm>
            <a:prstGeom prst="rect">
              <a:avLst/>
            </a:prstGeom>
          </p:spPr>
        </p:pic>
        <p:sp>
          <p:nvSpPr>
            <p:cNvPr id="10" name="object 10"/>
            <p:cNvSpPr/>
            <p:nvPr/>
          </p:nvSpPr>
          <p:spPr>
            <a:xfrm>
              <a:off x="229711" y="7157478"/>
              <a:ext cx="4408170" cy="2465070"/>
            </a:xfrm>
            <a:custGeom>
              <a:avLst/>
              <a:gdLst/>
              <a:ahLst/>
              <a:cxnLst/>
              <a:rect l="l" t="t" r="r" b="b"/>
              <a:pathLst>
                <a:path w="4408170" h="2465070">
                  <a:moveTo>
                    <a:pt x="4407719" y="0"/>
                  </a:moveTo>
                  <a:lnTo>
                    <a:pt x="0" y="0"/>
                  </a:lnTo>
                  <a:lnTo>
                    <a:pt x="0" y="2464475"/>
                  </a:lnTo>
                  <a:lnTo>
                    <a:pt x="2203862" y="2464475"/>
                  </a:lnTo>
                  <a:lnTo>
                    <a:pt x="4407719" y="2464475"/>
                  </a:lnTo>
                  <a:lnTo>
                    <a:pt x="4407719" y="0"/>
                  </a:lnTo>
                  <a:close/>
                </a:path>
              </a:pathLst>
            </a:custGeom>
            <a:solidFill>
              <a:srgbClr val="2F3B42"/>
            </a:solidFill>
          </p:spPr>
          <p:txBody>
            <a:bodyPr wrap="square" lIns="0" tIns="0" rIns="0" bIns="0" rtlCol="0"/>
            <a:lstStyle/>
            <a:p>
              <a:endParaRPr/>
            </a:p>
          </p:txBody>
        </p:sp>
        <p:sp>
          <p:nvSpPr>
            <p:cNvPr id="11" name="object 11"/>
            <p:cNvSpPr/>
            <p:nvPr/>
          </p:nvSpPr>
          <p:spPr>
            <a:xfrm>
              <a:off x="229709" y="7157478"/>
              <a:ext cx="4408170" cy="2465070"/>
            </a:xfrm>
            <a:custGeom>
              <a:avLst/>
              <a:gdLst/>
              <a:ahLst/>
              <a:cxnLst/>
              <a:rect l="l" t="t" r="r" b="b"/>
              <a:pathLst>
                <a:path w="4408170" h="2465070">
                  <a:moveTo>
                    <a:pt x="2203851" y="2464475"/>
                  </a:moveTo>
                  <a:lnTo>
                    <a:pt x="0" y="2464475"/>
                  </a:lnTo>
                  <a:lnTo>
                    <a:pt x="0" y="0"/>
                  </a:lnTo>
                  <a:lnTo>
                    <a:pt x="4407707" y="0"/>
                  </a:lnTo>
                  <a:lnTo>
                    <a:pt x="4407707" y="2464475"/>
                  </a:lnTo>
                  <a:lnTo>
                    <a:pt x="2203851" y="2464475"/>
                  </a:lnTo>
                  <a:close/>
                </a:path>
              </a:pathLst>
            </a:custGeom>
            <a:ln w="18719">
              <a:solidFill>
                <a:srgbClr val="FFFFFF"/>
              </a:solidFill>
            </a:ln>
          </p:spPr>
          <p:txBody>
            <a:bodyPr wrap="square" lIns="0" tIns="0" rIns="0" bIns="0" rtlCol="0"/>
            <a:lstStyle/>
            <a:p>
              <a:endParaRPr/>
            </a:p>
          </p:txBody>
        </p:sp>
        <p:sp>
          <p:nvSpPr>
            <p:cNvPr id="12" name="object 12"/>
            <p:cNvSpPr/>
            <p:nvPr/>
          </p:nvSpPr>
          <p:spPr>
            <a:xfrm>
              <a:off x="229711" y="7157480"/>
              <a:ext cx="4408170" cy="742315"/>
            </a:xfrm>
            <a:custGeom>
              <a:avLst/>
              <a:gdLst/>
              <a:ahLst/>
              <a:cxnLst/>
              <a:rect l="l" t="t" r="r" b="b"/>
              <a:pathLst>
                <a:path w="4408170" h="742315">
                  <a:moveTo>
                    <a:pt x="2203858" y="742233"/>
                  </a:moveTo>
                  <a:lnTo>
                    <a:pt x="0" y="742233"/>
                  </a:lnTo>
                  <a:lnTo>
                    <a:pt x="0" y="0"/>
                  </a:lnTo>
                  <a:lnTo>
                    <a:pt x="4407713" y="0"/>
                  </a:lnTo>
                  <a:lnTo>
                    <a:pt x="4407713" y="742233"/>
                  </a:lnTo>
                  <a:lnTo>
                    <a:pt x="2203858" y="742233"/>
                  </a:lnTo>
                  <a:close/>
                </a:path>
              </a:pathLst>
            </a:custGeom>
            <a:ln w="18718">
              <a:solidFill>
                <a:srgbClr val="FFFFFF"/>
              </a:solidFill>
            </a:ln>
          </p:spPr>
          <p:txBody>
            <a:bodyPr wrap="square" lIns="0" tIns="0" rIns="0" bIns="0" rtlCol="0"/>
            <a:lstStyle/>
            <a:p>
              <a:endParaRPr/>
            </a:p>
          </p:txBody>
        </p:sp>
        <p:sp>
          <p:nvSpPr>
            <p:cNvPr id="13" name="object 13"/>
            <p:cNvSpPr/>
            <p:nvPr/>
          </p:nvSpPr>
          <p:spPr>
            <a:xfrm>
              <a:off x="4112620" y="7382835"/>
              <a:ext cx="226060" cy="225425"/>
            </a:xfrm>
            <a:custGeom>
              <a:avLst/>
              <a:gdLst/>
              <a:ahLst/>
              <a:cxnLst/>
              <a:rect l="l" t="t" r="r" b="b"/>
              <a:pathLst>
                <a:path w="226060" h="225425">
                  <a:moveTo>
                    <a:pt x="723" y="0"/>
                  </a:moveTo>
                  <a:lnTo>
                    <a:pt x="225964" y="225367"/>
                  </a:lnTo>
                </a:path>
                <a:path w="226060" h="225425">
                  <a:moveTo>
                    <a:pt x="225240" y="0"/>
                  </a:moveTo>
                  <a:lnTo>
                    <a:pt x="0" y="225367"/>
                  </a:lnTo>
                </a:path>
              </a:pathLst>
            </a:custGeom>
            <a:ln w="18715">
              <a:solidFill>
                <a:srgbClr val="FFFFFF"/>
              </a:solidFill>
            </a:ln>
          </p:spPr>
          <p:txBody>
            <a:bodyPr wrap="square" lIns="0" tIns="0" rIns="0" bIns="0" rtlCol="0"/>
            <a:lstStyle/>
            <a:p>
              <a:endParaRPr/>
            </a:p>
          </p:txBody>
        </p:sp>
        <p:sp>
          <p:nvSpPr>
            <p:cNvPr id="14" name="object 14"/>
            <p:cNvSpPr/>
            <p:nvPr/>
          </p:nvSpPr>
          <p:spPr>
            <a:xfrm>
              <a:off x="3032493" y="7494384"/>
              <a:ext cx="339090" cy="20320"/>
            </a:xfrm>
            <a:custGeom>
              <a:avLst/>
              <a:gdLst/>
              <a:ahLst/>
              <a:cxnLst/>
              <a:rect l="l" t="t" r="r" b="b"/>
              <a:pathLst>
                <a:path w="339089" h="20320">
                  <a:moveTo>
                    <a:pt x="338480" y="1524"/>
                  </a:moveTo>
                  <a:lnTo>
                    <a:pt x="88" y="0"/>
                  </a:lnTo>
                  <a:lnTo>
                    <a:pt x="0" y="18719"/>
                  </a:lnTo>
                  <a:lnTo>
                    <a:pt x="338404" y="20243"/>
                  </a:lnTo>
                  <a:lnTo>
                    <a:pt x="338480" y="1524"/>
                  </a:lnTo>
                  <a:close/>
                </a:path>
              </a:pathLst>
            </a:custGeom>
            <a:solidFill>
              <a:srgbClr val="FFFFFF"/>
            </a:solidFill>
          </p:spPr>
          <p:txBody>
            <a:bodyPr wrap="square" lIns="0" tIns="0" rIns="0" bIns="0" rtlCol="0"/>
            <a:lstStyle/>
            <a:p>
              <a:endParaRPr/>
            </a:p>
          </p:txBody>
        </p:sp>
        <p:sp>
          <p:nvSpPr>
            <p:cNvPr id="15" name="object 15"/>
            <p:cNvSpPr/>
            <p:nvPr/>
          </p:nvSpPr>
          <p:spPr>
            <a:xfrm>
              <a:off x="3625227" y="7382827"/>
              <a:ext cx="224790" cy="224790"/>
            </a:xfrm>
            <a:custGeom>
              <a:avLst/>
              <a:gdLst/>
              <a:ahLst/>
              <a:cxnLst/>
              <a:rect l="l" t="t" r="r" b="b"/>
              <a:pathLst>
                <a:path w="224789" h="224790">
                  <a:moveTo>
                    <a:pt x="112306" y="224612"/>
                  </a:moveTo>
                  <a:lnTo>
                    <a:pt x="0" y="224612"/>
                  </a:lnTo>
                  <a:lnTo>
                    <a:pt x="0" y="0"/>
                  </a:lnTo>
                  <a:lnTo>
                    <a:pt x="224612" y="0"/>
                  </a:lnTo>
                  <a:lnTo>
                    <a:pt x="224612" y="224612"/>
                  </a:lnTo>
                  <a:lnTo>
                    <a:pt x="112306" y="224612"/>
                  </a:lnTo>
                  <a:close/>
                </a:path>
              </a:pathLst>
            </a:custGeom>
            <a:ln w="18718">
              <a:solidFill>
                <a:srgbClr val="FFFFFF"/>
              </a:solidFill>
            </a:ln>
          </p:spPr>
          <p:txBody>
            <a:bodyPr wrap="square" lIns="0" tIns="0" rIns="0" bIns="0" rtlCol="0"/>
            <a:lstStyle/>
            <a:p>
              <a:endParaRPr/>
            </a:p>
          </p:txBody>
        </p:sp>
        <p:pic>
          <p:nvPicPr>
            <p:cNvPr id="16" name="object 16"/>
            <p:cNvPicPr/>
            <p:nvPr/>
          </p:nvPicPr>
          <p:blipFill>
            <a:blip r:embed="rId4" cstate="print"/>
            <a:stretch>
              <a:fillRect/>
            </a:stretch>
          </p:blipFill>
          <p:spPr>
            <a:xfrm>
              <a:off x="229712" y="7158198"/>
              <a:ext cx="4408435" cy="2465184"/>
            </a:xfrm>
            <a:prstGeom prst="rect">
              <a:avLst/>
            </a:prstGeom>
          </p:spPr>
        </p:pic>
        <p:pic>
          <p:nvPicPr>
            <p:cNvPr id="17" name="object 17"/>
            <p:cNvPicPr/>
            <p:nvPr/>
          </p:nvPicPr>
          <p:blipFill>
            <a:blip r:embed="rId5" cstate="print"/>
            <a:stretch>
              <a:fillRect/>
            </a:stretch>
          </p:blipFill>
          <p:spPr>
            <a:xfrm>
              <a:off x="545592" y="8284464"/>
              <a:ext cx="890016" cy="947927"/>
            </a:xfrm>
            <a:prstGeom prst="rect">
              <a:avLst/>
            </a:prstGeom>
          </p:spPr>
        </p:pic>
        <p:pic>
          <p:nvPicPr>
            <p:cNvPr id="18" name="object 18"/>
            <p:cNvPicPr/>
            <p:nvPr/>
          </p:nvPicPr>
          <p:blipFill>
            <a:blip r:embed="rId6" cstate="print"/>
            <a:stretch>
              <a:fillRect/>
            </a:stretch>
          </p:blipFill>
          <p:spPr>
            <a:xfrm>
              <a:off x="1624583" y="8284464"/>
              <a:ext cx="652272" cy="947927"/>
            </a:xfrm>
            <a:prstGeom prst="rect">
              <a:avLst/>
            </a:prstGeom>
          </p:spPr>
        </p:pic>
        <p:pic>
          <p:nvPicPr>
            <p:cNvPr id="19" name="object 19"/>
            <p:cNvPicPr/>
            <p:nvPr/>
          </p:nvPicPr>
          <p:blipFill>
            <a:blip r:embed="rId7" cstate="print"/>
            <a:stretch>
              <a:fillRect/>
            </a:stretch>
          </p:blipFill>
          <p:spPr>
            <a:xfrm>
              <a:off x="2667000" y="8284464"/>
              <a:ext cx="777239" cy="947927"/>
            </a:xfrm>
            <a:prstGeom prst="rect">
              <a:avLst/>
            </a:prstGeom>
          </p:spPr>
        </p:pic>
        <p:pic>
          <p:nvPicPr>
            <p:cNvPr id="20" name="object 20"/>
            <p:cNvPicPr/>
            <p:nvPr/>
          </p:nvPicPr>
          <p:blipFill>
            <a:blip r:embed="rId8" cstate="print"/>
            <a:stretch>
              <a:fillRect/>
            </a:stretch>
          </p:blipFill>
          <p:spPr>
            <a:xfrm>
              <a:off x="3572256" y="8284464"/>
              <a:ext cx="612648" cy="947927"/>
            </a:xfrm>
            <a:prstGeom prst="rect">
              <a:avLst/>
            </a:prstGeom>
          </p:spPr>
        </p:pic>
      </p:grpSp>
      <p:sp>
        <p:nvSpPr>
          <p:cNvPr id="21" name="object 21"/>
          <p:cNvSpPr txBox="1"/>
          <p:nvPr/>
        </p:nvSpPr>
        <p:spPr>
          <a:xfrm>
            <a:off x="9327629" y="3000616"/>
            <a:ext cx="8433321" cy="4070858"/>
          </a:xfrm>
          <a:prstGeom prst="rect">
            <a:avLst/>
          </a:prstGeom>
        </p:spPr>
        <p:txBody>
          <a:bodyPr vert="horz" wrap="square" lIns="0" tIns="12700" rIns="0" bIns="0" rtlCol="0">
            <a:spAutoFit/>
          </a:bodyPr>
          <a:lstStyle/>
          <a:p>
            <a:pPr marL="12700" marR="5080">
              <a:lnSpc>
                <a:spcPct val="150000"/>
              </a:lnSpc>
              <a:spcBef>
                <a:spcPts val="100"/>
              </a:spcBef>
              <a:tabLst>
                <a:tab pos="3053080" algn="l"/>
              </a:tabLst>
            </a:pPr>
            <a:r>
              <a:rPr kumimoji="0" lang="en-US" sz="3600" b="0" i="0" u="none" strike="noStrike" kern="0" cap="none" spc="0" normalizeH="0" baseline="0" noProof="0" dirty="0">
                <a:ln>
                  <a:noFill/>
                </a:ln>
                <a:solidFill>
                  <a:prstClr val="white"/>
                </a:solidFill>
                <a:effectLst/>
                <a:uLnTx/>
                <a:uFillTx/>
                <a:latin typeface="Monaco" pitchFamily="2" charset="77"/>
                <a:ea typeface="+mj-ea"/>
                <a:cs typeface="Microsoft Sans Serif"/>
              </a:rPr>
              <a:t>Logistic Regression</a:t>
            </a:r>
            <a:r>
              <a:rPr sz="3600" spc="1260" dirty="0">
                <a:solidFill>
                  <a:srgbClr val="FFFFFF"/>
                </a:solidFill>
                <a:latin typeface="Microsoft Sans Serif"/>
                <a:cs typeface="Microsoft Sans Serif"/>
              </a:rPr>
              <a:t>,  </a:t>
            </a:r>
            <a:r>
              <a:rPr sz="3600" spc="325" dirty="0">
                <a:solidFill>
                  <a:srgbClr val="FFFFFF"/>
                </a:solidFill>
                <a:latin typeface="Monaco" pitchFamily="2" charset="77"/>
                <a:cs typeface="Microsoft Sans Serif"/>
              </a:rPr>
              <a:t>DecisionTree, </a:t>
            </a:r>
            <a:r>
              <a:rPr sz="3600" spc="330" dirty="0">
                <a:solidFill>
                  <a:srgbClr val="FFFFFF"/>
                </a:solidFill>
                <a:latin typeface="Monaco" pitchFamily="2" charset="77"/>
                <a:cs typeface="Microsoft Sans Serif"/>
              </a:rPr>
              <a:t> </a:t>
            </a:r>
            <a:r>
              <a:rPr sz="3600" spc="315" dirty="0">
                <a:solidFill>
                  <a:srgbClr val="FFFFFF"/>
                </a:solidFill>
                <a:latin typeface="Monaco" pitchFamily="2" charset="77"/>
                <a:cs typeface="Microsoft Sans Serif"/>
              </a:rPr>
              <a:t>GradiantBoost, </a:t>
            </a:r>
            <a:r>
              <a:rPr sz="3600" spc="320" dirty="0">
                <a:solidFill>
                  <a:srgbClr val="FFFFFF"/>
                </a:solidFill>
                <a:latin typeface="Monaco" pitchFamily="2" charset="77"/>
                <a:cs typeface="Microsoft Sans Serif"/>
              </a:rPr>
              <a:t> </a:t>
            </a:r>
            <a:r>
              <a:rPr sz="3600" spc="55" dirty="0">
                <a:solidFill>
                  <a:srgbClr val="FFFFFF"/>
                </a:solidFill>
                <a:latin typeface="Monaco" pitchFamily="2" charset="77"/>
                <a:cs typeface="Microsoft Sans Serif"/>
              </a:rPr>
              <a:t>RandomForest, </a:t>
            </a:r>
            <a:r>
              <a:rPr sz="3600" spc="60" dirty="0">
                <a:solidFill>
                  <a:srgbClr val="FFFFFF"/>
                </a:solidFill>
                <a:latin typeface="Monaco" pitchFamily="2" charset="77"/>
                <a:cs typeface="Microsoft Sans Serif"/>
              </a:rPr>
              <a:t> </a:t>
            </a:r>
            <a:r>
              <a:rPr sz="3600" spc="380" dirty="0">
                <a:solidFill>
                  <a:srgbClr val="FFFFFF"/>
                </a:solidFill>
                <a:latin typeface="Monaco" pitchFamily="2" charset="77"/>
                <a:cs typeface="Microsoft Sans Serif"/>
              </a:rPr>
              <a:t>KNeighborsClassiﬁer</a:t>
            </a:r>
            <a:endParaRPr sz="4400" dirty="0">
              <a:latin typeface="Monaco" pitchFamily="2" charset="77"/>
              <a:cs typeface="Microsoft Sans Serif"/>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56870" y="1155598"/>
            <a:ext cx="6270079" cy="612988"/>
          </a:xfrm>
          <a:prstGeom prst="rect">
            <a:avLst/>
          </a:prstGeom>
        </p:spPr>
        <p:txBody>
          <a:bodyPr vert="horz" wrap="square" lIns="0" tIns="12700" rIns="0" bIns="0" rtlCol="0">
            <a:spAutoFit/>
          </a:bodyPr>
          <a:lstStyle/>
          <a:p>
            <a:pPr marL="12700">
              <a:lnSpc>
                <a:spcPct val="100000"/>
              </a:lnSpc>
              <a:spcBef>
                <a:spcPts val="100"/>
              </a:spcBef>
              <a:tabLst>
                <a:tab pos="3221990" algn="l"/>
                <a:tab pos="4023995" algn="l"/>
              </a:tabLst>
            </a:pPr>
            <a:r>
              <a:rPr lang="en-US" sz="3900" dirty="0">
                <a:solidFill>
                  <a:schemeClr val="bg1"/>
                </a:solidFill>
                <a:latin typeface="Monaco" pitchFamily="2" charset="77"/>
                <a:cs typeface="Microsoft Sans Serif"/>
              </a:rPr>
              <a:t>PERFORMANCE OF MODELS</a:t>
            </a:r>
            <a:endParaRPr sz="3900" dirty="0">
              <a:latin typeface="Microsoft Sans Serif"/>
              <a:cs typeface="Microsoft Sans Serif"/>
            </a:endParaRPr>
          </a:p>
        </p:txBody>
      </p:sp>
      <p:pic>
        <p:nvPicPr>
          <p:cNvPr id="3" name="object 3"/>
          <p:cNvPicPr/>
          <p:nvPr/>
        </p:nvPicPr>
        <p:blipFill>
          <a:blip r:embed="rId2" cstate="print"/>
          <a:stretch>
            <a:fillRect/>
          </a:stretch>
        </p:blipFill>
        <p:spPr>
          <a:xfrm>
            <a:off x="1606969" y="2622245"/>
            <a:ext cx="14962898" cy="4991163"/>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56870" y="1155598"/>
            <a:ext cx="6270079" cy="612988"/>
          </a:xfrm>
          <a:prstGeom prst="rect">
            <a:avLst/>
          </a:prstGeom>
        </p:spPr>
        <p:txBody>
          <a:bodyPr vert="horz" wrap="square" lIns="0" tIns="12700" rIns="0" bIns="0" rtlCol="0">
            <a:spAutoFit/>
          </a:bodyPr>
          <a:lstStyle/>
          <a:p>
            <a:pPr marL="12700">
              <a:lnSpc>
                <a:spcPct val="100000"/>
              </a:lnSpc>
              <a:spcBef>
                <a:spcPts val="100"/>
              </a:spcBef>
              <a:tabLst>
                <a:tab pos="3221990" algn="l"/>
                <a:tab pos="4023995" algn="l"/>
              </a:tabLst>
            </a:pPr>
            <a:r>
              <a:rPr lang="en-US" sz="3900" dirty="0">
                <a:solidFill>
                  <a:schemeClr val="bg1"/>
                </a:solidFill>
                <a:latin typeface="Monaco" pitchFamily="2" charset="77"/>
                <a:cs typeface="Microsoft Sans Serif"/>
              </a:rPr>
              <a:t>PERFORMANCE OF MODELS</a:t>
            </a:r>
            <a:endParaRPr sz="3900" dirty="0">
              <a:latin typeface="Microsoft Sans Serif"/>
              <a:cs typeface="Microsoft Sans Serif"/>
            </a:endParaRPr>
          </a:p>
        </p:txBody>
      </p:sp>
      <p:pic>
        <p:nvPicPr>
          <p:cNvPr id="3" name="object 3"/>
          <p:cNvPicPr/>
          <p:nvPr/>
        </p:nvPicPr>
        <p:blipFill>
          <a:blip r:embed="rId2" cstate="print"/>
          <a:stretch>
            <a:fillRect/>
          </a:stretch>
        </p:blipFill>
        <p:spPr>
          <a:xfrm>
            <a:off x="4245521" y="2426259"/>
            <a:ext cx="9744074" cy="6229349"/>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477579" y="1187450"/>
            <a:ext cx="7184479" cy="612988"/>
          </a:xfrm>
          <a:prstGeom prst="rect">
            <a:avLst/>
          </a:prstGeom>
        </p:spPr>
        <p:txBody>
          <a:bodyPr vert="horz" wrap="square" lIns="0" tIns="12700" rIns="0" bIns="0" rtlCol="0">
            <a:spAutoFit/>
          </a:bodyPr>
          <a:lstStyle/>
          <a:p>
            <a:pPr marL="12700">
              <a:lnSpc>
                <a:spcPct val="100000"/>
              </a:lnSpc>
              <a:spcBef>
                <a:spcPts val="100"/>
              </a:spcBef>
              <a:tabLst>
                <a:tab pos="3221990" algn="l"/>
                <a:tab pos="4023995" algn="l"/>
              </a:tabLst>
            </a:pPr>
            <a:r>
              <a:rPr lang="en-US" sz="3900" dirty="0">
                <a:solidFill>
                  <a:schemeClr val="bg1"/>
                </a:solidFill>
                <a:latin typeface="Monaco" pitchFamily="2" charset="77"/>
                <a:cs typeface="Microsoft Sans Serif"/>
              </a:rPr>
              <a:t>PERFORMANCE OF MODELS</a:t>
            </a:r>
            <a:endParaRPr sz="3900" dirty="0">
              <a:solidFill>
                <a:schemeClr val="bg1"/>
              </a:solidFill>
              <a:latin typeface="Monaco" pitchFamily="2" charset="77"/>
              <a:cs typeface="Microsoft Sans Serif"/>
            </a:endParaRPr>
          </a:p>
        </p:txBody>
      </p:sp>
      <p:grpSp>
        <p:nvGrpSpPr>
          <p:cNvPr id="3" name="object 3"/>
          <p:cNvGrpSpPr/>
          <p:nvPr/>
        </p:nvGrpSpPr>
        <p:grpSpPr>
          <a:xfrm>
            <a:off x="1659483" y="2744736"/>
            <a:ext cx="14906625" cy="4744720"/>
            <a:chOff x="1659483" y="2744736"/>
            <a:chExt cx="14906625" cy="4744720"/>
          </a:xfrm>
        </p:grpSpPr>
        <p:pic>
          <p:nvPicPr>
            <p:cNvPr id="4" name="object 4"/>
            <p:cNvPicPr/>
            <p:nvPr/>
          </p:nvPicPr>
          <p:blipFill>
            <a:blip r:embed="rId2" cstate="print"/>
            <a:stretch>
              <a:fillRect/>
            </a:stretch>
          </p:blipFill>
          <p:spPr>
            <a:xfrm>
              <a:off x="1659483" y="2744736"/>
              <a:ext cx="7458074" cy="4743449"/>
            </a:xfrm>
            <a:prstGeom prst="rect">
              <a:avLst/>
            </a:prstGeom>
          </p:spPr>
        </p:pic>
        <p:pic>
          <p:nvPicPr>
            <p:cNvPr id="5" name="object 5"/>
            <p:cNvPicPr/>
            <p:nvPr/>
          </p:nvPicPr>
          <p:blipFill>
            <a:blip r:embed="rId3" cstate="print"/>
            <a:stretch>
              <a:fillRect/>
            </a:stretch>
          </p:blipFill>
          <p:spPr>
            <a:xfrm>
              <a:off x="9069819" y="2745892"/>
              <a:ext cx="7496175" cy="4743449"/>
            </a:xfrm>
            <a:prstGeom prst="rect">
              <a:avLst/>
            </a:prstGeom>
          </p:spPr>
        </p:pic>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288000" cy="10287000"/>
          </a:xfrm>
          <a:prstGeom prst="rect">
            <a:avLst/>
          </a:prstGeom>
        </p:spPr>
      </p:pic>
      <p:grpSp>
        <p:nvGrpSpPr>
          <p:cNvPr id="3" name="object 3"/>
          <p:cNvGrpSpPr/>
          <p:nvPr/>
        </p:nvGrpSpPr>
        <p:grpSpPr>
          <a:xfrm>
            <a:off x="1421836" y="1064711"/>
            <a:ext cx="16435705" cy="8155940"/>
            <a:chOff x="1421836" y="1064711"/>
            <a:chExt cx="16435705" cy="8155940"/>
          </a:xfrm>
        </p:grpSpPr>
        <p:sp>
          <p:nvSpPr>
            <p:cNvPr id="4" name="object 4"/>
            <p:cNvSpPr/>
            <p:nvPr/>
          </p:nvSpPr>
          <p:spPr>
            <a:xfrm>
              <a:off x="1431367" y="1074247"/>
              <a:ext cx="15423515" cy="8136890"/>
            </a:xfrm>
            <a:custGeom>
              <a:avLst/>
              <a:gdLst/>
              <a:ahLst/>
              <a:cxnLst/>
              <a:rect l="l" t="t" r="r" b="b"/>
              <a:pathLst>
                <a:path w="15423515" h="8136890">
                  <a:moveTo>
                    <a:pt x="7711936" y="8136604"/>
                  </a:moveTo>
                  <a:lnTo>
                    <a:pt x="0" y="8136604"/>
                  </a:lnTo>
                  <a:lnTo>
                    <a:pt x="0" y="0"/>
                  </a:lnTo>
                  <a:lnTo>
                    <a:pt x="15423097" y="0"/>
                  </a:lnTo>
                  <a:lnTo>
                    <a:pt x="15423097" y="8136604"/>
                  </a:lnTo>
                  <a:lnTo>
                    <a:pt x="7711936" y="8136604"/>
                  </a:lnTo>
                  <a:close/>
                </a:path>
              </a:pathLst>
            </a:custGeom>
            <a:ln w="18719">
              <a:solidFill>
                <a:srgbClr val="FFFFFF"/>
              </a:solidFill>
            </a:ln>
          </p:spPr>
          <p:txBody>
            <a:bodyPr wrap="square" lIns="0" tIns="0" rIns="0" bIns="0" rtlCol="0"/>
            <a:lstStyle/>
            <a:p>
              <a:endParaRPr/>
            </a:p>
          </p:txBody>
        </p:sp>
        <p:sp>
          <p:nvSpPr>
            <p:cNvPr id="5" name="object 5"/>
            <p:cNvSpPr/>
            <p:nvPr/>
          </p:nvSpPr>
          <p:spPr>
            <a:xfrm>
              <a:off x="1431361" y="1074236"/>
              <a:ext cx="15423515" cy="742315"/>
            </a:xfrm>
            <a:custGeom>
              <a:avLst/>
              <a:gdLst/>
              <a:ahLst/>
              <a:cxnLst/>
              <a:rect l="l" t="t" r="r" b="b"/>
              <a:pathLst>
                <a:path w="15423515" h="742314">
                  <a:moveTo>
                    <a:pt x="7711876" y="742250"/>
                  </a:moveTo>
                  <a:lnTo>
                    <a:pt x="0" y="742250"/>
                  </a:lnTo>
                  <a:lnTo>
                    <a:pt x="0" y="0"/>
                  </a:lnTo>
                  <a:lnTo>
                    <a:pt x="15423016" y="0"/>
                  </a:lnTo>
                  <a:lnTo>
                    <a:pt x="15423016" y="742250"/>
                  </a:lnTo>
                  <a:lnTo>
                    <a:pt x="7711876" y="742250"/>
                  </a:lnTo>
                  <a:close/>
                </a:path>
              </a:pathLst>
            </a:custGeom>
            <a:ln w="18718">
              <a:solidFill>
                <a:srgbClr val="FFFFFF"/>
              </a:solidFill>
            </a:ln>
          </p:spPr>
          <p:txBody>
            <a:bodyPr wrap="square" lIns="0" tIns="0" rIns="0" bIns="0" rtlCol="0"/>
            <a:lstStyle/>
            <a:p>
              <a:endParaRPr/>
            </a:p>
          </p:txBody>
        </p:sp>
        <p:sp>
          <p:nvSpPr>
            <p:cNvPr id="6" name="object 6"/>
            <p:cNvSpPr/>
            <p:nvPr/>
          </p:nvSpPr>
          <p:spPr>
            <a:xfrm>
              <a:off x="16330320" y="1298929"/>
              <a:ext cx="226060" cy="225425"/>
            </a:xfrm>
            <a:custGeom>
              <a:avLst/>
              <a:gdLst/>
              <a:ahLst/>
              <a:cxnLst/>
              <a:rect l="l" t="t" r="r" b="b"/>
              <a:pathLst>
                <a:path w="226059" h="225425">
                  <a:moveTo>
                    <a:pt x="761" y="0"/>
                  </a:moveTo>
                  <a:lnTo>
                    <a:pt x="226002" y="225354"/>
                  </a:lnTo>
                </a:path>
                <a:path w="226059" h="225425">
                  <a:moveTo>
                    <a:pt x="225240" y="0"/>
                  </a:moveTo>
                  <a:lnTo>
                    <a:pt x="0" y="225354"/>
                  </a:lnTo>
                </a:path>
              </a:pathLst>
            </a:custGeom>
            <a:ln w="18715">
              <a:solidFill>
                <a:srgbClr val="FFFFFF"/>
              </a:solidFill>
            </a:ln>
          </p:spPr>
          <p:txBody>
            <a:bodyPr wrap="square" lIns="0" tIns="0" rIns="0" bIns="0" rtlCol="0"/>
            <a:lstStyle/>
            <a:p>
              <a:endParaRPr/>
            </a:p>
          </p:txBody>
        </p:sp>
        <p:sp>
          <p:nvSpPr>
            <p:cNvPr id="7" name="object 7"/>
            <p:cNvSpPr/>
            <p:nvPr/>
          </p:nvSpPr>
          <p:spPr>
            <a:xfrm>
              <a:off x="15250287" y="1411160"/>
              <a:ext cx="338455" cy="20320"/>
            </a:xfrm>
            <a:custGeom>
              <a:avLst/>
              <a:gdLst/>
              <a:ahLst/>
              <a:cxnLst/>
              <a:rect l="l" t="t" r="r" b="b"/>
              <a:pathLst>
                <a:path w="338455" h="20319">
                  <a:moveTo>
                    <a:pt x="338455" y="1524"/>
                  </a:moveTo>
                  <a:lnTo>
                    <a:pt x="0" y="0"/>
                  </a:lnTo>
                  <a:lnTo>
                    <a:pt x="0" y="18719"/>
                  </a:lnTo>
                  <a:lnTo>
                    <a:pt x="338328" y="20243"/>
                  </a:lnTo>
                  <a:lnTo>
                    <a:pt x="338455" y="1524"/>
                  </a:lnTo>
                  <a:close/>
                </a:path>
              </a:pathLst>
            </a:custGeom>
            <a:solidFill>
              <a:srgbClr val="FFFFFF"/>
            </a:solidFill>
          </p:spPr>
          <p:txBody>
            <a:bodyPr wrap="square" lIns="0" tIns="0" rIns="0" bIns="0" rtlCol="0"/>
            <a:lstStyle/>
            <a:p>
              <a:endParaRPr/>
            </a:p>
          </p:txBody>
        </p:sp>
        <p:sp>
          <p:nvSpPr>
            <p:cNvPr id="8" name="object 8"/>
            <p:cNvSpPr/>
            <p:nvPr/>
          </p:nvSpPr>
          <p:spPr>
            <a:xfrm>
              <a:off x="15842869" y="1298879"/>
              <a:ext cx="224790" cy="224790"/>
            </a:xfrm>
            <a:custGeom>
              <a:avLst/>
              <a:gdLst/>
              <a:ahLst/>
              <a:cxnLst/>
              <a:rect l="l" t="t" r="r" b="b"/>
              <a:pathLst>
                <a:path w="224790" h="224790">
                  <a:moveTo>
                    <a:pt x="112268" y="224612"/>
                  </a:moveTo>
                  <a:lnTo>
                    <a:pt x="0" y="224612"/>
                  </a:lnTo>
                  <a:lnTo>
                    <a:pt x="0" y="0"/>
                  </a:lnTo>
                  <a:lnTo>
                    <a:pt x="224663" y="0"/>
                  </a:lnTo>
                  <a:lnTo>
                    <a:pt x="224663" y="224612"/>
                  </a:lnTo>
                  <a:lnTo>
                    <a:pt x="112268" y="224612"/>
                  </a:lnTo>
                  <a:close/>
                </a:path>
              </a:pathLst>
            </a:custGeom>
            <a:ln w="18718">
              <a:solidFill>
                <a:srgbClr val="FFFFFF"/>
              </a:solidFill>
            </a:ln>
          </p:spPr>
          <p:txBody>
            <a:bodyPr wrap="square" lIns="0" tIns="0" rIns="0" bIns="0" rtlCol="0"/>
            <a:lstStyle/>
            <a:p>
              <a:endParaRPr/>
            </a:p>
          </p:txBody>
        </p:sp>
        <p:sp>
          <p:nvSpPr>
            <p:cNvPr id="9" name="object 9"/>
            <p:cNvSpPr/>
            <p:nvPr/>
          </p:nvSpPr>
          <p:spPr>
            <a:xfrm>
              <a:off x="14307312" y="6100711"/>
              <a:ext cx="3540125" cy="2298700"/>
            </a:xfrm>
            <a:custGeom>
              <a:avLst/>
              <a:gdLst/>
              <a:ahLst/>
              <a:cxnLst/>
              <a:rect l="l" t="t" r="r" b="b"/>
              <a:pathLst>
                <a:path w="3540125" h="2298700">
                  <a:moveTo>
                    <a:pt x="3540125" y="0"/>
                  </a:moveTo>
                  <a:lnTo>
                    <a:pt x="0" y="0"/>
                  </a:lnTo>
                  <a:lnTo>
                    <a:pt x="0" y="2298103"/>
                  </a:lnTo>
                  <a:lnTo>
                    <a:pt x="1770380" y="2298103"/>
                  </a:lnTo>
                  <a:lnTo>
                    <a:pt x="3540125" y="2298103"/>
                  </a:lnTo>
                  <a:lnTo>
                    <a:pt x="3540125" y="0"/>
                  </a:lnTo>
                  <a:close/>
                </a:path>
              </a:pathLst>
            </a:custGeom>
            <a:solidFill>
              <a:srgbClr val="2F3B42"/>
            </a:solidFill>
          </p:spPr>
          <p:txBody>
            <a:bodyPr wrap="square" lIns="0" tIns="0" rIns="0" bIns="0" rtlCol="0"/>
            <a:lstStyle/>
            <a:p>
              <a:endParaRPr/>
            </a:p>
          </p:txBody>
        </p:sp>
        <p:sp>
          <p:nvSpPr>
            <p:cNvPr id="10" name="object 10"/>
            <p:cNvSpPr/>
            <p:nvPr/>
          </p:nvSpPr>
          <p:spPr>
            <a:xfrm>
              <a:off x="14307216" y="6099995"/>
              <a:ext cx="3540760" cy="2299335"/>
            </a:xfrm>
            <a:custGeom>
              <a:avLst/>
              <a:gdLst/>
              <a:ahLst/>
              <a:cxnLst/>
              <a:rect l="l" t="t" r="r" b="b"/>
              <a:pathLst>
                <a:path w="3540759" h="2299334">
                  <a:moveTo>
                    <a:pt x="1770415" y="2298824"/>
                  </a:moveTo>
                  <a:lnTo>
                    <a:pt x="0" y="2298824"/>
                  </a:lnTo>
                  <a:lnTo>
                    <a:pt x="0" y="711"/>
                  </a:lnTo>
                  <a:lnTo>
                    <a:pt x="3540195" y="711"/>
                  </a:lnTo>
                  <a:lnTo>
                    <a:pt x="3540195" y="2298824"/>
                  </a:lnTo>
                  <a:lnTo>
                    <a:pt x="1770415" y="2298824"/>
                  </a:lnTo>
                  <a:close/>
                </a:path>
                <a:path w="3540759" h="2299334">
                  <a:moveTo>
                    <a:pt x="1770415" y="753791"/>
                  </a:moveTo>
                  <a:lnTo>
                    <a:pt x="0" y="753791"/>
                  </a:lnTo>
                  <a:lnTo>
                    <a:pt x="0" y="0"/>
                  </a:lnTo>
                  <a:lnTo>
                    <a:pt x="3540195" y="0"/>
                  </a:lnTo>
                  <a:lnTo>
                    <a:pt x="3540195" y="753791"/>
                  </a:lnTo>
                  <a:lnTo>
                    <a:pt x="1770415" y="753791"/>
                  </a:lnTo>
                  <a:close/>
                </a:path>
                <a:path w="3540759" h="2299334">
                  <a:moveTo>
                    <a:pt x="3008817" y="228226"/>
                  </a:moveTo>
                  <a:lnTo>
                    <a:pt x="3237040" y="456452"/>
                  </a:lnTo>
                </a:path>
                <a:path w="3540759" h="2299334">
                  <a:moveTo>
                    <a:pt x="3236405" y="228226"/>
                  </a:moveTo>
                  <a:lnTo>
                    <a:pt x="3008182" y="456452"/>
                  </a:lnTo>
                </a:path>
                <a:path w="3540759" h="2299334">
                  <a:moveTo>
                    <a:pt x="1921675" y="341977"/>
                  </a:moveTo>
                  <a:lnTo>
                    <a:pt x="2245658" y="343412"/>
                  </a:lnTo>
                </a:path>
                <a:path w="3540759" h="2299334">
                  <a:moveTo>
                    <a:pt x="2627301" y="455729"/>
                  </a:moveTo>
                  <a:lnTo>
                    <a:pt x="2513507" y="455729"/>
                  </a:lnTo>
                  <a:lnTo>
                    <a:pt x="2513507" y="228226"/>
                  </a:lnTo>
                  <a:lnTo>
                    <a:pt x="2740968" y="228226"/>
                  </a:lnTo>
                  <a:lnTo>
                    <a:pt x="2740968" y="455729"/>
                  </a:lnTo>
                  <a:lnTo>
                    <a:pt x="2627301" y="455729"/>
                  </a:lnTo>
                  <a:close/>
                </a:path>
              </a:pathLst>
            </a:custGeom>
            <a:ln w="18719">
              <a:solidFill>
                <a:srgbClr val="FFFFFF"/>
              </a:solidFill>
            </a:ln>
          </p:spPr>
          <p:txBody>
            <a:bodyPr wrap="square" lIns="0" tIns="0" rIns="0" bIns="0" rtlCol="0"/>
            <a:lstStyle/>
            <a:p>
              <a:endParaRPr/>
            </a:p>
          </p:txBody>
        </p:sp>
        <p:pic>
          <p:nvPicPr>
            <p:cNvPr id="11" name="object 11"/>
            <p:cNvPicPr/>
            <p:nvPr/>
          </p:nvPicPr>
          <p:blipFill>
            <a:blip r:embed="rId3" cstate="print"/>
            <a:stretch>
              <a:fillRect/>
            </a:stretch>
          </p:blipFill>
          <p:spPr>
            <a:xfrm>
              <a:off x="14910816" y="7126224"/>
              <a:ext cx="487680" cy="944880"/>
            </a:xfrm>
            <a:prstGeom prst="rect">
              <a:avLst/>
            </a:prstGeom>
          </p:spPr>
        </p:pic>
        <p:pic>
          <p:nvPicPr>
            <p:cNvPr id="12" name="object 12"/>
            <p:cNvPicPr/>
            <p:nvPr/>
          </p:nvPicPr>
          <p:blipFill>
            <a:blip r:embed="rId4" cstate="print"/>
            <a:stretch>
              <a:fillRect/>
            </a:stretch>
          </p:blipFill>
          <p:spPr>
            <a:xfrm>
              <a:off x="15928848" y="7126224"/>
              <a:ext cx="460248" cy="944880"/>
            </a:xfrm>
            <a:prstGeom prst="rect">
              <a:avLst/>
            </a:prstGeom>
          </p:spPr>
        </p:pic>
        <p:pic>
          <p:nvPicPr>
            <p:cNvPr id="13" name="object 13"/>
            <p:cNvPicPr/>
            <p:nvPr/>
          </p:nvPicPr>
          <p:blipFill>
            <a:blip r:embed="rId5" cstate="print"/>
            <a:stretch>
              <a:fillRect/>
            </a:stretch>
          </p:blipFill>
          <p:spPr>
            <a:xfrm>
              <a:off x="16675607" y="7126224"/>
              <a:ext cx="649223" cy="944880"/>
            </a:xfrm>
            <a:prstGeom prst="rect">
              <a:avLst/>
            </a:prstGeom>
          </p:spPr>
        </p:pic>
        <p:pic>
          <p:nvPicPr>
            <p:cNvPr id="14" name="object 14"/>
            <p:cNvPicPr/>
            <p:nvPr/>
          </p:nvPicPr>
          <p:blipFill>
            <a:blip r:embed="rId6" cstate="print"/>
            <a:stretch>
              <a:fillRect/>
            </a:stretch>
          </p:blipFill>
          <p:spPr>
            <a:xfrm>
              <a:off x="14298421" y="6093815"/>
              <a:ext cx="3543300" cy="2311654"/>
            </a:xfrm>
            <a:prstGeom prst="rect">
              <a:avLst/>
            </a:prstGeom>
          </p:spPr>
        </p:pic>
      </p:grpSp>
      <p:sp>
        <p:nvSpPr>
          <p:cNvPr id="15" name="object 15"/>
          <p:cNvSpPr txBox="1">
            <a:spLocks noGrp="1"/>
          </p:cNvSpPr>
          <p:nvPr>
            <p:ph type="title"/>
          </p:nvPr>
        </p:nvSpPr>
        <p:spPr>
          <a:xfrm>
            <a:off x="1869871" y="2152815"/>
            <a:ext cx="11172698" cy="977832"/>
          </a:xfrm>
          <a:prstGeom prst="rect">
            <a:avLst/>
          </a:prstGeom>
        </p:spPr>
        <p:txBody>
          <a:bodyPr vert="horz" wrap="square" lIns="0" tIns="15875" rIns="0" bIns="0" rtlCol="0">
            <a:spAutoFit/>
          </a:bodyPr>
          <a:lstStyle/>
          <a:p>
            <a:pPr marL="12700">
              <a:lnSpc>
                <a:spcPct val="100000"/>
              </a:lnSpc>
              <a:spcBef>
                <a:spcPts val="125"/>
              </a:spcBef>
              <a:tabLst>
                <a:tab pos="2543175" algn="l"/>
                <a:tab pos="4018915" algn="l"/>
                <a:tab pos="5495290" algn="l"/>
                <a:tab pos="7604125" algn="l"/>
                <a:tab pos="8447405" algn="l"/>
              </a:tabLst>
            </a:pPr>
            <a:r>
              <a:rPr lang="en-US" sz="3200" dirty="0">
                <a:solidFill>
                  <a:schemeClr val="bg1"/>
                </a:solidFill>
                <a:latin typeface="Monaco" pitchFamily="2" charset="77"/>
                <a:cs typeface="Microsoft Sans Serif"/>
              </a:rPr>
              <a:t>Conclusion: Random Forest performed the best. </a:t>
            </a:r>
            <a:br>
              <a:rPr lang="en-US" sz="3200" dirty="0">
                <a:solidFill>
                  <a:schemeClr val="bg1"/>
                </a:solidFill>
                <a:latin typeface="Monaco" pitchFamily="2" charset="77"/>
                <a:cs typeface="Microsoft Sans Serif"/>
              </a:rPr>
            </a:br>
            <a:endParaRPr lang="en-US" sz="3050" dirty="0">
              <a:latin typeface="Microsoft Sans Serif"/>
              <a:cs typeface="Microsoft Sans Serif"/>
            </a:endParaRPr>
          </a:p>
        </p:txBody>
      </p:sp>
      <p:sp>
        <p:nvSpPr>
          <p:cNvPr id="17" name="object 17"/>
          <p:cNvSpPr txBox="1"/>
          <p:nvPr/>
        </p:nvSpPr>
        <p:spPr>
          <a:xfrm>
            <a:off x="1869864" y="3741871"/>
            <a:ext cx="11426190" cy="2424638"/>
          </a:xfrm>
          <a:prstGeom prst="rect">
            <a:avLst/>
          </a:prstGeom>
        </p:spPr>
        <p:txBody>
          <a:bodyPr vert="horz" wrap="square" lIns="0" tIns="23495" rIns="0" bIns="0" rtlCol="0">
            <a:spAutoFit/>
          </a:bodyPr>
          <a:lstStyle/>
          <a:p>
            <a:pPr marL="12700" marR="5080">
              <a:lnSpc>
                <a:spcPts val="3829"/>
              </a:lnSpc>
              <a:spcBef>
                <a:spcPts val="185"/>
              </a:spcBef>
              <a:tabLst>
                <a:tab pos="669925" algn="l"/>
                <a:tab pos="1108710" algn="l"/>
                <a:tab pos="1766570" algn="l"/>
                <a:tab pos="2204720" algn="l"/>
                <a:tab pos="2862580" algn="l"/>
                <a:tab pos="3300729" algn="l"/>
                <a:tab pos="3520440" algn="l"/>
                <a:tab pos="3958590" algn="l"/>
                <a:tab pos="4397375" algn="l"/>
                <a:tab pos="4835525" algn="l"/>
                <a:tab pos="5054600" algn="l"/>
                <a:tab pos="5932170" algn="l"/>
                <a:tab pos="6370320" algn="l"/>
                <a:tab pos="7247255" algn="l"/>
                <a:tab pos="7466330" algn="l"/>
                <a:tab pos="7686040" algn="l"/>
                <a:tab pos="8124190" algn="l"/>
                <a:tab pos="8343265" algn="l"/>
                <a:tab pos="8782050" algn="l"/>
                <a:tab pos="9220200" algn="l"/>
                <a:tab pos="9658985" algn="l"/>
                <a:tab pos="10097135" algn="l"/>
                <a:tab pos="10535920" algn="l"/>
                <a:tab pos="10974705" algn="l"/>
              </a:tabLst>
            </a:pPr>
            <a:r>
              <a:rPr lang="en-US" sz="2800" dirty="0">
                <a:solidFill>
                  <a:schemeClr val="bg1"/>
                </a:solidFill>
                <a:latin typeface="Monaco" pitchFamily="2" charset="77"/>
                <a:cs typeface="Microsoft Sans Serif"/>
              </a:rPr>
              <a:t>By implementing the Random Forest, we can crack the code of online course completion and unlock the full potential of flexible, accessible education for all learners. So that the course completion rates can be increased. </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537121"/>
            <a:ext cx="18288000" cy="10287000"/>
          </a:xfrm>
          <a:prstGeom prst="rect">
            <a:avLst/>
          </a:prstGeom>
        </p:spPr>
      </p:pic>
      <p:grpSp>
        <p:nvGrpSpPr>
          <p:cNvPr id="3" name="object 3"/>
          <p:cNvGrpSpPr/>
          <p:nvPr/>
        </p:nvGrpSpPr>
        <p:grpSpPr>
          <a:xfrm>
            <a:off x="1421828" y="302955"/>
            <a:ext cx="15442565" cy="9681210"/>
            <a:chOff x="1421828" y="302955"/>
            <a:chExt cx="15442565" cy="9681210"/>
          </a:xfrm>
        </p:grpSpPr>
        <p:sp>
          <p:nvSpPr>
            <p:cNvPr id="4" name="object 4"/>
            <p:cNvSpPr/>
            <p:nvPr/>
          </p:nvSpPr>
          <p:spPr>
            <a:xfrm>
              <a:off x="1431353" y="313202"/>
              <a:ext cx="15423515" cy="9661525"/>
            </a:xfrm>
            <a:custGeom>
              <a:avLst/>
              <a:gdLst/>
              <a:ahLst/>
              <a:cxnLst/>
              <a:rect l="l" t="t" r="r" b="b"/>
              <a:pathLst>
                <a:path w="15423515" h="9661525">
                  <a:moveTo>
                    <a:pt x="7711897" y="9660910"/>
                  </a:moveTo>
                  <a:lnTo>
                    <a:pt x="0" y="9660910"/>
                  </a:lnTo>
                  <a:lnTo>
                    <a:pt x="0" y="0"/>
                  </a:lnTo>
                  <a:lnTo>
                    <a:pt x="15423070" y="0"/>
                  </a:lnTo>
                  <a:lnTo>
                    <a:pt x="15423070" y="9660910"/>
                  </a:lnTo>
                  <a:lnTo>
                    <a:pt x="7711897" y="9660910"/>
                  </a:lnTo>
                  <a:close/>
                </a:path>
              </a:pathLst>
            </a:custGeom>
            <a:ln w="18719">
              <a:solidFill>
                <a:srgbClr val="FFFFFF"/>
              </a:solidFill>
            </a:ln>
          </p:spPr>
          <p:txBody>
            <a:bodyPr wrap="square" lIns="0" tIns="0" rIns="0" bIns="0" rtlCol="0"/>
            <a:lstStyle/>
            <a:p>
              <a:endParaRPr/>
            </a:p>
          </p:txBody>
        </p:sp>
        <p:sp>
          <p:nvSpPr>
            <p:cNvPr id="5" name="object 5"/>
            <p:cNvSpPr/>
            <p:nvPr/>
          </p:nvSpPr>
          <p:spPr>
            <a:xfrm>
              <a:off x="1431361" y="312480"/>
              <a:ext cx="15423515" cy="742315"/>
            </a:xfrm>
            <a:custGeom>
              <a:avLst/>
              <a:gdLst/>
              <a:ahLst/>
              <a:cxnLst/>
              <a:rect l="l" t="t" r="r" b="b"/>
              <a:pathLst>
                <a:path w="15423515" h="742315">
                  <a:moveTo>
                    <a:pt x="7711876" y="742237"/>
                  </a:moveTo>
                  <a:lnTo>
                    <a:pt x="0" y="742237"/>
                  </a:lnTo>
                  <a:lnTo>
                    <a:pt x="0" y="0"/>
                  </a:lnTo>
                  <a:lnTo>
                    <a:pt x="15423016" y="0"/>
                  </a:lnTo>
                  <a:lnTo>
                    <a:pt x="15423016" y="742237"/>
                  </a:lnTo>
                  <a:lnTo>
                    <a:pt x="7711876" y="742237"/>
                  </a:lnTo>
                  <a:close/>
                </a:path>
              </a:pathLst>
            </a:custGeom>
            <a:ln w="18718">
              <a:solidFill>
                <a:srgbClr val="FFFFFF"/>
              </a:solidFill>
            </a:ln>
          </p:spPr>
          <p:txBody>
            <a:bodyPr wrap="square" lIns="0" tIns="0" rIns="0" bIns="0" rtlCol="0"/>
            <a:lstStyle/>
            <a:p>
              <a:endParaRPr/>
            </a:p>
          </p:txBody>
        </p:sp>
        <p:sp>
          <p:nvSpPr>
            <p:cNvPr id="6" name="object 6"/>
            <p:cNvSpPr/>
            <p:nvPr/>
          </p:nvSpPr>
          <p:spPr>
            <a:xfrm>
              <a:off x="16330320" y="537170"/>
              <a:ext cx="226060" cy="225425"/>
            </a:xfrm>
            <a:custGeom>
              <a:avLst/>
              <a:gdLst/>
              <a:ahLst/>
              <a:cxnLst/>
              <a:rect l="l" t="t" r="r" b="b"/>
              <a:pathLst>
                <a:path w="226059" h="225425">
                  <a:moveTo>
                    <a:pt x="761" y="0"/>
                  </a:moveTo>
                  <a:lnTo>
                    <a:pt x="226002" y="225354"/>
                  </a:lnTo>
                </a:path>
                <a:path w="226059" h="225425">
                  <a:moveTo>
                    <a:pt x="225240" y="0"/>
                  </a:moveTo>
                  <a:lnTo>
                    <a:pt x="0" y="225354"/>
                  </a:lnTo>
                </a:path>
              </a:pathLst>
            </a:custGeom>
            <a:ln w="18715">
              <a:solidFill>
                <a:srgbClr val="FFFFFF"/>
              </a:solidFill>
            </a:ln>
          </p:spPr>
          <p:txBody>
            <a:bodyPr wrap="square" lIns="0" tIns="0" rIns="0" bIns="0" rtlCol="0"/>
            <a:lstStyle/>
            <a:p>
              <a:endParaRPr/>
            </a:p>
          </p:txBody>
        </p:sp>
        <p:sp>
          <p:nvSpPr>
            <p:cNvPr id="7" name="object 7"/>
            <p:cNvSpPr/>
            <p:nvPr/>
          </p:nvSpPr>
          <p:spPr>
            <a:xfrm>
              <a:off x="15250288" y="648677"/>
              <a:ext cx="338455" cy="20320"/>
            </a:xfrm>
            <a:custGeom>
              <a:avLst/>
              <a:gdLst/>
              <a:ahLst/>
              <a:cxnLst/>
              <a:rect l="l" t="t" r="r" b="b"/>
              <a:pathLst>
                <a:path w="338455" h="20320">
                  <a:moveTo>
                    <a:pt x="338455" y="1524"/>
                  </a:moveTo>
                  <a:lnTo>
                    <a:pt x="0" y="0"/>
                  </a:lnTo>
                  <a:lnTo>
                    <a:pt x="0" y="18719"/>
                  </a:lnTo>
                  <a:lnTo>
                    <a:pt x="338328" y="20243"/>
                  </a:lnTo>
                  <a:lnTo>
                    <a:pt x="338455" y="1524"/>
                  </a:lnTo>
                  <a:close/>
                </a:path>
              </a:pathLst>
            </a:custGeom>
            <a:solidFill>
              <a:srgbClr val="FFFFFF"/>
            </a:solidFill>
          </p:spPr>
          <p:txBody>
            <a:bodyPr wrap="square" lIns="0" tIns="0" rIns="0" bIns="0" rtlCol="0"/>
            <a:lstStyle/>
            <a:p>
              <a:endParaRPr/>
            </a:p>
          </p:txBody>
        </p:sp>
        <p:sp>
          <p:nvSpPr>
            <p:cNvPr id="8" name="object 8"/>
            <p:cNvSpPr/>
            <p:nvPr/>
          </p:nvSpPr>
          <p:spPr>
            <a:xfrm>
              <a:off x="15842869" y="537121"/>
              <a:ext cx="224790" cy="224790"/>
            </a:xfrm>
            <a:custGeom>
              <a:avLst/>
              <a:gdLst/>
              <a:ahLst/>
              <a:cxnLst/>
              <a:rect l="l" t="t" r="r" b="b"/>
              <a:pathLst>
                <a:path w="224790" h="224790">
                  <a:moveTo>
                    <a:pt x="112268" y="224612"/>
                  </a:moveTo>
                  <a:lnTo>
                    <a:pt x="0" y="224612"/>
                  </a:lnTo>
                  <a:lnTo>
                    <a:pt x="0" y="0"/>
                  </a:lnTo>
                  <a:lnTo>
                    <a:pt x="224663" y="0"/>
                  </a:lnTo>
                  <a:lnTo>
                    <a:pt x="224663" y="224612"/>
                  </a:lnTo>
                  <a:lnTo>
                    <a:pt x="112268" y="224612"/>
                  </a:lnTo>
                  <a:close/>
                </a:path>
              </a:pathLst>
            </a:custGeom>
            <a:ln w="18718">
              <a:solidFill>
                <a:srgbClr val="FFFFFF"/>
              </a:solidFill>
            </a:ln>
          </p:spPr>
          <p:txBody>
            <a:bodyPr wrap="square" lIns="0" tIns="0" rIns="0" bIns="0" rtlCol="0"/>
            <a:lstStyle/>
            <a:p>
              <a:endParaRPr/>
            </a:p>
          </p:txBody>
        </p:sp>
      </p:grpSp>
      <p:sp>
        <p:nvSpPr>
          <p:cNvPr id="9" name="object 9"/>
          <p:cNvSpPr txBox="1">
            <a:spLocks noGrp="1"/>
          </p:cNvSpPr>
          <p:nvPr>
            <p:ph type="title"/>
          </p:nvPr>
        </p:nvSpPr>
        <p:spPr>
          <a:xfrm>
            <a:off x="6443167" y="1545982"/>
            <a:ext cx="5414365" cy="1490152"/>
          </a:xfrm>
          <a:prstGeom prst="rect">
            <a:avLst/>
          </a:prstGeom>
        </p:spPr>
        <p:txBody>
          <a:bodyPr vert="horz" wrap="square" lIns="0" tIns="12700" rIns="0" bIns="0" rtlCol="0">
            <a:spAutoFit/>
          </a:bodyPr>
          <a:lstStyle/>
          <a:p>
            <a:r>
              <a:rPr lang="en-IN" dirty="0">
                <a:solidFill>
                  <a:srgbClr val="FFFFFF"/>
                </a:solidFill>
                <a:effectLst/>
                <a:latin typeface="Monaco" pitchFamily="2" charset="77"/>
              </a:rPr>
              <a:t>Thanks! </a:t>
            </a:r>
            <a:endParaRPr lang="en-IN" sz="148100" dirty="0">
              <a:effectLst/>
              <a:latin typeface="Monaco" pitchFamily="2" charset="77"/>
            </a:endParaRPr>
          </a:p>
        </p:txBody>
      </p:sp>
      <p:sp>
        <p:nvSpPr>
          <p:cNvPr id="10" name="object 10"/>
          <p:cNvSpPr txBox="1"/>
          <p:nvPr/>
        </p:nvSpPr>
        <p:spPr>
          <a:xfrm>
            <a:off x="5586527" y="3348407"/>
            <a:ext cx="7244514" cy="3540072"/>
          </a:xfrm>
          <a:prstGeom prst="rect">
            <a:avLst/>
          </a:prstGeom>
        </p:spPr>
        <p:txBody>
          <a:bodyPr vert="horz" wrap="square" lIns="0" tIns="15875" rIns="0" bIns="0" rtlCol="0">
            <a:spAutoFit/>
          </a:bodyPr>
          <a:lstStyle/>
          <a:p>
            <a:pPr algn="ctr">
              <a:lnSpc>
                <a:spcPct val="100000"/>
              </a:lnSpc>
              <a:spcBef>
                <a:spcPts val="125"/>
              </a:spcBef>
              <a:tabLst>
                <a:tab pos="1388110" algn="l"/>
              </a:tabLst>
            </a:pPr>
            <a:r>
              <a:rPr lang="en-IN" sz="2800" dirty="0" err="1">
                <a:solidFill>
                  <a:srgbClr val="FFFFFF"/>
                </a:solidFill>
                <a:effectLst/>
                <a:latin typeface="Monaco" pitchFamily="2" charset="77"/>
              </a:rPr>
              <a:t>Parth</a:t>
            </a:r>
            <a:r>
              <a:rPr lang="en-IN" sz="2800" dirty="0">
                <a:solidFill>
                  <a:srgbClr val="FFFFFF"/>
                </a:solidFill>
                <a:effectLst/>
                <a:latin typeface="Monaco" pitchFamily="2" charset="77"/>
              </a:rPr>
              <a:t> Maheshwari</a:t>
            </a:r>
          </a:p>
          <a:p>
            <a:pPr algn="ctr">
              <a:lnSpc>
                <a:spcPct val="100000"/>
              </a:lnSpc>
              <a:spcBef>
                <a:spcPts val="125"/>
              </a:spcBef>
              <a:tabLst>
                <a:tab pos="1388110" algn="l"/>
              </a:tabLst>
            </a:pPr>
            <a:endParaRPr lang="en-IN" sz="2800" dirty="0">
              <a:solidFill>
                <a:srgbClr val="FFFFFF"/>
              </a:solidFill>
              <a:latin typeface="Monaco" pitchFamily="2" charset="77"/>
            </a:endParaRPr>
          </a:p>
          <a:p>
            <a:pPr algn="ctr">
              <a:lnSpc>
                <a:spcPct val="100000"/>
              </a:lnSpc>
              <a:spcBef>
                <a:spcPts val="125"/>
              </a:spcBef>
              <a:tabLst>
                <a:tab pos="1388110" algn="l"/>
              </a:tabLst>
            </a:pPr>
            <a:r>
              <a:rPr lang="en-IN" sz="2800" dirty="0">
                <a:solidFill>
                  <a:srgbClr val="FFFFFF"/>
                </a:solidFill>
                <a:effectLst/>
                <a:latin typeface="Monaco" pitchFamily="2" charset="77"/>
              </a:rPr>
              <a:t> </a:t>
            </a:r>
            <a:r>
              <a:rPr lang="en-IN" sz="2800" dirty="0">
                <a:solidFill>
                  <a:srgbClr val="FFFFFF"/>
                </a:solidFill>
                <a:effectLst/>
                <a:latin typeface="Monaco" pitchFamily="2" charset="77"/>
                <a:hlinkClick r:id="rId3"/>
              </a:rPr>
              <a:t>maheshwariparth7890@gmail.com</a:t>
            </a:r>
            <a:endParaRPr lang="en-IN" sz="2800" dirty="0">
              <a:solidFill>
                <a:srgbClr val="FFFFFF"/>
              </a:solidFill>
              <a:effectLst/>
              <a:latin typeface="Monaco" pitchFamily="2" charset="77"/>
            </a:endParaRPr>
          </a:p>
          <a:p>
            <a:pPr algn="ctr">
              <a:lnSpc>
                <a:spcPct val="100000"/>
              </a:lnSpc>
              <a:spcBef>
                <a:spcPts val="125"/>
              </a:spcBef>
              <a:tabLst>
                <a:tab pos="1388110" algn="l"/>
              </a:tabLst>
            </a:pPr>
            <a:endParaRPr lang="en-IN" sz="2800" dirty="0">
              <a:solidFill>
                <a:srgbClr val="FFFFFF"/>
              </a:solidFill>
              <a:latin typeface="Monaco" pitchFamily="2" charset="77"/>
            </a:endParaRPr>
          </a:p>
          <a:p>
            <a:pPr algn="ctr">
              <a:lnSpc>
                <a:spcPct val="100000"/>
              </a:lnSpc>
              <a:spcBef>
                <a:spcPts val="125"/>
              </a:spcBef>
              <a:tabLst>
                <a:tab pos="1388110" algn="l"/>
              </a:tabLst>
            </a:pPr>
            <a:r>
              <a:rPr lang="en-IN" sz="2800" dirty="0">
                <a:solidFill>
                  <a:srgbClr val="FFFFFF"/>
                </a:solidFill>
                <a:effectLst/>
                <a:latin typeface="Monaco" pitchFamily="2" charset="77"/>
              </a:rPr>
              <a:t> +91 9824536053</a:t>
            </a:r>
          </a:p>
          <a:p>
            <a:pPr algn="ctr">
              <a:lnSpc>
                <a:spcPct val="100000"/>
              </a:lnSpc>
              <a:spcBef>
                <a:spcPts val="125"/>
              </a:spcBef>
              <a:tabLst>
                <a:tab pos="1388110" algn="l"/>
              </a:tabLst>
            </a:pPr>
            <a:endParaRPr lang="en-IN" sz="2800" dirty="0">
              <a:solidFill>
                <a:srgbClr val="FFFFFF"/>
              </a:solidFill>
              <a:latin typeface="Monaco" pitchFamily="2" charset="77"/>
            </a:endParaRPr>
          </a:p>
          <a:p>
            <a:pPr algn="ctr">
              <a:lnSpc>
                <a:spcPct val="100000"/>
              </a:lnSpc>
              <a:spcBef>
                <a:spcPts val="125"/>
              </a:spcBef>
              <a:tabLst>
                <a:tab pos="1388110" algn="l"/>
              </a:tabLst>
            </a:pPr>
            <a:r>
              <a:rPr lang="en-IN" sz="2800" dirty="0">
                <a:solidFill>
                  <a:srgbClr val="FFFFFF"/>
                </a:solidFill>
                <a:effectLst/>
                <a:latin typeface="Monaco" pitchFamily="2" charset="77"/>
              </a:rPr>
              <a:t> https://</a:t>
            </a:r>
            <a:r>
              <a:rPr lang="en-IN" sz="2800" dirty="0" err="1">
                <a:solidFill>
                  <a:srgbClr val="FFFFFF"/>
                </a:solidFill>
                <a:effectLst/>
                <a:latin typeface="Monaco" pitchFamily="2" charset="77"/>
              </a:rPr>
              <a:t>www.linkedin.com</a:t>
            </a:r>
            <a:r>
              <a:rPr lang="en-IN" sz="2800" dirty="0">
                <a:solidFill>
                  <a:srgbClr val="FFFFFF"/>
                </a:solidFill>
                <a:effectLst/>
                <a:latin typeface="Monaco" pitchFamily="2" charset="77"/>
              </a:rPr>
              <a:t>/in/pa rth-maheshwari-2813ba299 </a:t>
            </a:r>
          </a:p>
        </p:txBody>
      </p:sp>
      <p:grpSp>
        <p:nvGrpSpPr>
          <p:cNvPr id="11" name="object 11"/>
          <p:cNvGrpSpPr/>
          <p:nvPr/>
        </p:nvGrpSpPr>
        <p:grpSpPr>
          <a:xfrm>
            <a:off x="829433" y="1572768"/>
            <a:ext cx="16883380" cy="6111240"/>
            <a:chOff x="829433" y="1572768"/>
            <a:chExt cx="16883380" cy="6111240"/>
          </a:xfrm>
        </p:grpSpPr>
        <p:sp>
          <p:nvSpPr>
            <p:cNvPr id="12" name="object 12"/>
            <p:cNvSpPr/>
            <p:nvPr/>
          </p:nvSpPr>
          <p:spPr>
            <a:xfrm>
              <a:off x="4933048" y="5889028"/>
              <a:ext cx="941069" cy="941069"/>
            </a:xfrm>
            <a:custGeom>
              <a:avLst/>
              <a:gdLst/>
              <a:ahLst/>
              <a:cxnLst/>
              <a:rect l="l" t="t" r="r" b="b"/>
              <a:pathLst>
                <a:path w="941070" h="941070">
                  <a:moveTo>
                    <a:pt x="470827" y="940917"/>
                  </a:moveTo>
                  <a:lnTo>
                    <a:pt x="0" y="940917"/>
                  </a:lnTo>
                  <a:lnTo>
                    <a:pt x="0" y="0"/>
                  </a:lnTo>
                  <a:lnTo>
                    <a:pt x="940930" y="0"/>
                  </a:lnTo>
                  <a:lnTo>
                    <a:pt x="940930" y="940917"/>
                  </a:lnTo>
                  <a:lnTo>
                    <a:pt x="470827" y="940917"/>
                  </a:lnTo>
                  <a:close/>
                </a:path>
              </a:pathLst>
            </a:custGeom>
            <a:ln w="18717">
              <a:solidFill>
                <a:srgbClr val="FFFFFF"/>
              </a:solidFill>
            </a:ln>
          </p:spPr>
          <p:txBody>
            <a:bodyPr wrap="square" lIns="0" tIns="0" rIns="0" bIns="0" rtlCol="0"/>
            <a:lstStyle/>
            <a:p>
              <a:endParaRPr/>
            </a:p>
          </p:txBody>
        </p:sp>
        <p:sp>
          <p:nvSpPr>
            <p:cNvPr id="13" name="object 13"/>
            <p:cNvSpPr/>
            <p:nvPr/>
          </p:nvSpPr>
          <p:spPr>
            <a:xfrm>
              <a:off x="5087125" y="6043105"/>
              <a:ext cx="633730" cy="628650"/>
            </a:xfrm>
            <a:custGeom>
              <a:avLst/>
              <a:gdLst/>
              <a:ahLst/>
              <a:cxnLst/>
              <a:rect l="l" t="t" r="r" b="b"/>
              <a:pathLst>
                <a:path w="633729" h="628650">
                  <a:moveTo>
                    <a:pt x="316780" y="0"/>
                  </a:moveTo>
                  <a:lnTo>
                    <a:pt x="266883" y="3847"/>
                  </a:lnTo>
                  <a:lnTo>
                    <a:pt x="218786" y="15227"/>
                  </a:lnTo>
                  <a:lnTo>
                    <a:pt x="173244" y="33900"/>
                  </a:lnTo>
                  <a:lnTo>
                    <a:pt x="131020" y="59621"/>
                  </a:lnTo>
                  <a:lnTo>
                    <a:pt x="92875" y="92150"/>
                  </a:lnTo>
                  <a:lnTo>
                    <a:pt x="60270" y="130648"/>
                  </a:lnTo>
                  <a:lnTo>
                    <a:pt x="34369" y="173083"/>
                  </a:lnTo>
                  <a:lnTo>
                    <a:pt x="15483" y="218731"/>
                  </a:lnTo>
                  <a:lnTo>
                    <a:pt x="3922" y="266866"/>
                  </a:lnTo>
                  <a:lnTo>
                    <a:pt x="0" y="316763"/>
                  </a:lnTo>
                  <a:lnTo>
                    <a:pt x="3922" y="366308"/>
                  </a:lnTo>
                  <a:lnTo>
                    <a:pt x="15483" y="414194"/>
                  </a:lnTo>
                  <a:lnTo>
                    <a:pt x="34369" y="459626"/>
                  </a:lnTo>
                  <a:lnTo>
                    <a:pt x="60270" y="501806"/>
                  </a:lnTo>
                  <a:lnTo>
                    <a:pt x="92875" y="539940"/>
                  </a:lnTo>
                  <a:lnTo>
                    <a:pt x="131020" y="572822"/>
                  </a:lnTo>
                  <a:lnTo>
                    <a:pt x="173244" y="598758"/>
                  </a:lnTo>
                  <a:lnTo>
                    <a:pt x="218786" y="617540"/>
                  </a:lnTo>
                  <a:lnTo>
                    <a:pt x="265569" y="628649"/>
                  </a:lnTo>
                  <a:lnTo>
                    <a:pt x="367989" y="628649"/>
                  </a:lnTo>
                  <a:lnTo>
                    <a:pt x="414776" y="617540"/>
                  </a:lnTo>
                  <a:lnTo>
                    <a:pt x="426609" y="612660"/>
                  </a:lnTo>
                  <a:lnTo>
                    <a:pt x="316776" y="612660"/>
                  </a:lnTo>
                  <a:lnTo>
                    <a:pt x="268582" y="608788"/>
                  </a:lnTo>
                  <a:lnTo>
                    <a:pt x="222894" y="597576"/>
                  </a:lnTo>
                  <a:lnTo>
                    <a:pt x="180316" y="579636"/>
                  </a:lnTo>
                  <a:lnTo>
                    <a:pt x="141453" y="555574"/>
                  </a:lnTo>
                  <a:lnTo>
                    <a:pt x="106910" y="526000"/>
                  </a:lnTo>
                  <a:lnTo>
                    <a:pt x="77291" y="491523"/>
                  </a:lnTo>
                  <a:lnTo>
                    <a:pt x="53201" y="452752"/>
                  </a:lnTo>
                  <a:lnTo>
                    <a:pt x="35245" y="410295"/>
                  </a:lnTo>
                  <a:lnTo>
                    <a:pt x="24028" y="364763"/>
                  </a:lnTo>
                  <a:lnTo>
                    <a:pt x="20154" y="316763"/>
                  </a:lnTo>
                  <a:lnTo>
                    <a:pt x="24028" y="268377"/>
                  </a:lnTo>
                  <a:lnTo>
                    <a:pt x="35245" y="222534"/>
                  </a:lnTo>
                  <a:lnTo>
                    <a:pt x="53201" y="179836"/>
                  </a:lnTo>
                  <a:lnTo>
                    <a:pt x="77291" y="140883"/>
                  </a:lnTo>
                  <a:lnTo>
                    <a:pt x="106910" y="106274"/>
                  </a:lnTo>
                  <a:lnTo>
                    <a:pt x="141453" y="76612"/>
                  </a:lnTo>
                  <a:lnTo>
                    <a:pt x="180316" y="52496"/>
                  </a:lnTo>
                  <a:lnTo>
                    <a:pt x="222894" y="34526"/>
                  </a:lnTo>
                  <a:lnTo>
                    <a:pt x="268582" y="23304"/>
                  </a:lnTo>
                  <a:lnTo>
                    <a:pt x="316776" y="19430"/>
                  </a:lnTo>
                  <a:lnTo>
                    <a:pt x="425027" y="19430"/>
                  </a:lnTo>
                  <a:lnTo>
                    <a:pt x="414776" y="15227"/>
                  </a:lnTo>
                  <a:lnTo>
                    <a:pt x="366674" y="3847"/>
                  </a:lnTo>
                  <a:lnTo>
                    <a:pt x="316780" y="0"/>
                  </a:lnTo>
                  <a:close/>
                </a:path>
                <a:path w="633729" h="628650">
                  <a:moveTo>
                    <a:pt x="425027" y="19430"/>
                  </a:moveTo>
                  <a:lnTo>
                    <a:pt x="316776" y="19430"/>
                  </a:lnTo>
                  <a:lnTo>
                    <a:pt x="364972" y="23304"/>
                  </a:lnTo>
                  <a:lnTo>
                    <a:pt x="410663" y="34526"/>
                  </a:lnTo>
                  <a:lnTo>
                    <a:pt x="453243" y="52496"/>
                  </a:lnTo>
                  <a:lnTo>
                    <a:pt x="492108" y="76612"/>
                  </a:lnTo>
                  <a:lnTo>
                    <a:pt x="526653" y="106274"/>
                  </a:lnTo>
                  <a:lnTo>
                    <a:pt x="556273" y="140883"/>
                  </a:lnTo>
                  <a:lnTo>
                    <a:pt x="580363" y="179836"/>
                  </a:lnTo>
                  <a:lnTo>
                    <a:pt x="598319" y="222534"/>
                  </a:lnTo>
                  <a:lnTo>
                    <a:pt x="609536" y="268377"/>
                  </a:lnTo>
                  <a:lnTo>
                    <a:pt x="613410" y="316763"/>
                  </a:lnTo>
                  <a:lnTo>
                    <a:pt x="609497" y="364763"/>
                  </a:lnTo>
                  <a:lnTo>
                    <a:pt x="598180" y="410295"/>
                  </a:lnTo>
                  <a:lnTo>
                    <a:pt x="580089" y="452752"/>
                  </a:lnTo>
                  <a:lnTo>
                    <a:pt x="555856" y="491523"/>
                  </a:lnTo>
                  <a:lnTo>
                    <a:pt x="526110" y="526000"/>
                  </a:lnTo>
                  <a:lnTo>
                    <a:pt x="491483" y="555574"/>
                  </a:lnTo>
                  <a:lnTo>
                    <a:pt x="452605" y="579636"/>
                  </a:lnTo>
                  <a:lnTo>
                    <a:pt x="410107" y="597576"/>
                  </a:lnTo>
                  <a:lnTo>
                    <a:pt x="364620" y="608788"/>
                  </a:lnTo>
                  <a:lnTo>
                    <a:pt x="316776" y="612660"/>
                  </a:lnTo>
                  <a:lnTo>
                    <a:pt x="426609" y="612660"/>
                  </a:lnTo>
                  <a:lnTo>
                    <a:pt x="502544" y="572822"/>
                  </a:lnTo>
                  <a:lnTo>
                    <a:pt x="540689" y="539940"/>
                  </a:lnTo>
                  <a:lnTo>
                    <a:pt x="573294" y="501806"/>
                  </a:lnTo>
                  <a:lnTo>
                    <a:pt x="599195" y="459626"/>
                  </a:lnTo>
                  <a:lnTo>
                    <a:pt x="618081" y="414194"/>
                  </a:lnTo>
                  <a:lnTo>
                    <a:pt x="629642" y="366308"/>
                  </a:lnTo>
                  <a:lnTo>
                    <a:pt x="633564" y="316763"/>
                  </a:lnTo>
                  <a:lnTo>
                    <a:pt x="629642" y="266866"/>
                  </a:lnTo>
                  <a:lnTo>
                    <a:pt x="618081" y="218731"/>
                  </a:lnTo>
                  <a:lnTo>
                    <a:pt x="599195" y="173083"/>
                  </a:lnTo>
                  <a:lnTo>
                    <a:pt x="573294" y="130648"/>
                  </a:lnTo>
                  <a:lnTo>
                    <a:pt x="540689" y="92150"/>
                  </a:lnTo>
                  <a:lnTo>
                    <a:pt x="502544" y="59621"/>
                  </a:lnTo>
                  <a:lnTo>
                    <a:pt x="460319" y="33900"/>
                  </a:lnTo>
                  <a:lnTo>
                    <a:pt x="425027" y="19430"/>
                  </a:lnTo>
                  <a:close/>
                </a:path>
              </a:pathLst>
            </a:custGeom>
            <a:solidFill>
              <a:srgbClr val="CE90F7"/>
            </a:solidFill>
          </p:spPr>
          <p:txBody>
            <a:bodyPr wrap="square" lIns="0" tIns="0" rIns="0" bIns="0" rtlCol="0"/>
            <a:lstStyle/>
            <a:p>
              <a:endParaRPr/>
            </a:p>
          </p:txBody>
        </p:sp>
        <p:pic>
          <p:nvPicPr>
            <p:cNvPr id="14" name="object 14"/>
            <p:cNvPicPr/>
            <p:nvPr/>
          </p:nvPicPr>
          <p:blipFill>
            <a:blip r:embed="rId4" cstate="print"/>
            <a:stretch>
              <a:fillRect/>
            </a:stretch>
          </p:blipFill>
          <p:spPr>
            <a:xfrm>
              <a:off x="5232565" y="6297244"/>
              <a:ext cx="87109" cy="221018"/>
            </a:xfrm>
            <a:prstGeom prst="rect">
              <a:avLst/>
            </a:prstGeom>
          </p:spPr>
        </p:pic>
        <p:pic>
          <p:nvPicPr>
            <p:cNvPr id="15" name="object 15"/>
            <p:cNvPicPr/>
            <p:nvPr/>
          </p:nvPicPr>
          <p:blipFill>
            <a:blip r:embed="rId5" cstate="print"/>
            <a:stretch>
              <a:fillRect/>
            </a:stretch>
          </p:blipFill>
          <p:spPr>
            <a:xfrm>
              <a:off x="5219598" y="6176289"/>
              <a:ext cx="100076" cy="100076"/>
            </a:xfrm>
            <a:prstGeom prst="rect">
              <a:avLst/>
            </a:prstGeom>
          </p:spPr>
        </p:pic>
        <p:pic>
          <p:nvPicPr>
            <p:cNvPr id="16" name="object 16"/>
            <p:cNvPicPr/>
            <p:nvPr/>
          </p:nvPicPr>
          <p:blipFill>
            <a:blip r:embed="rId6" cstate="print"/>
            <a:stretch>
              <a:fillRect/>
            </a:stretch>
          </p:blipFill>
          <p:spPr>
            <a:xfrm>
              <a:off x="5365750" y="6297244"/>
              <a:ext cx="233984" cy="221018"/>
            </a:xfrm>
            <a:prstGeom prst="rect">
              <a:avLst/>
            </a:prstGeom>
          </p:spPr>
        </p:pic>
        <p:pic>
          <p:nvPicPr>
            <p:cNvPr id="17" name="object 17"/>
            <p:cNvPicPr/>
            <p:nvPr/>
          </p:nvPicPr>
          <p:blipFill>
            <a:blip r:embed="rId7" cstate="print"/>
            <a:stretch>
              <a:fillRect/>
            </a:stretch>
          </p:blipFill>
          <p:spPr>
            <a:xfrm>
              <a:off x="14645640" y="1572768"/>
              <a:ext cx="984503" cy="1374648"/>
            </a:xfrm>
            <a:prstGeom prst="rect">
              <a:avLst/>
            </a:prstGeom>
          </p:spPr>
        </p:pic>
        <p:sp>
          <p:nvSpPr>
            <p:cNvPr id="18" name="object 18"/>
            <p:cNvSpPr/>
            <p:nvPr/>
          </p:nvSpPr>
          <p:spPr>
            <a:xfrm>
              <a:off x="838795" y="2925356"/>
              <a:ext cx="3540760" cy="2298700"/>
            </a:xfrm>
            <a:custGeom>
              <a:avLst/>
              <a:gdLst/>
              <a:ahLst/>
              <a:cxnLst/>
              <a:rect l="l" t="t" r="r" b="b"/>
              <a:pathLst>
                <a:path w="3540760" h="2298700">
                  <a:moveTo>
                    <a:pt x="3540215" y="0"/>
                  </a:moveTo>
                  <a:lnTo>
                    <a:pt x="0" y="0"/>
                  </a:lnTo>
                  <a:lnTo>
                    <a:pt x="0" y="2298115"/>
                  </a:lnTo>
                  <a:lnTo>
                    <a:pt x="1770470" y="2298115"/>
                  </a:lnTo>
                  <a:lnTo>
                    <a:pt x="3540215" y="2298115"/>
                  </a:lnTo>
                  <a:lnTo>
                    <a:pt x="3540215" y="0"/>
                  </a:lnTo>
                  <a:close/>
                </a:path>
              </a:pathLst>
            </a:custGeom>
            <a:solidFill>
              <a:srgbClr val="2F3B42"/>
            </a:solidFill>
          </p:spPr>
          <p:txBody>
            <a:bodyPr wrap="square" lIns="0" tIns="0" rIns="0" bIns="0" rtlCol="0"/>
            <a:lstStyle/>
            <a:p>
              <a:endParaRPr/>
            </a:p>
          </p:txBody>
        </p:sp>
        <p:sp>
          <p:nvSpPr>
            <p:cNvPr id="19" name="object 19"/>
            <p:cNvSpPr/>
            <p:nvPr/>
          </p:nvSpPr>
          <p:spPr>
            <a:xfrm>
              <a:off x="838793" y="2924636"/>
              <a:ext cx="3540760" cy="2299335"/>
            </a:xfrm>
            <a:custGeom>
              <a:avLst/>
              <a:gdLst/>
              <a:ahLst/>
              <a:cxnLst/>
              <a:rect l="l" t="t" r="r" b="b"/>
              <a:pathLst>
                <a:path w="3540760" h="2299335">
                  <a:moveTo>
                    <a:pt x="1770461" y="2298837"/>
                  </a:moveTo>
                  <a:lnTo>
                    <a:pt x="0" y="2298837"/>
                  </a:lnTo>
                  <a:lnTo>
                    <a:pt x="0" y="723"/>
                  </a:lnTo>
                  <a:lnTo>
                    <a:pt x="3540203" y="723"/>
                  </a:lnTo>
                  <a:lnTo>
                    <a:pt x="3540203" y="2298837"/>
                  </a:lnTo>
                  <a:lnTo>
                    <a:pt x="1770461" y="2298837"/>
                  </a:lnTo>
                  <a:close/>
                </a:path>
                <a:path w="3540760" h="2299335">
                  <a:moveTo>
                    <a:pt x="1770461" y="753803"/>
                  </a:moveTo>
                  <a:lnTo>
                    <a:pt x="0" y="753803"/>
                  </a:lnTo>
                  <a:lnTo>
                    <a:pt x="0" y="0"/>
                  </a:lnTo>
                  <a:lnTo>
                    <a:pt x="3540203" y="0"/>
                  </a:lnTo>
                  <a:lnTo>
                    <a:pt x="3540203" y="753803"/>
                  </a:lnTo>
                  <a:lnTo>
                    <a:pt x="1770461" y="753803"/>
                  </a:lnTo>
                  <a:close/>
                </a:path>
                <a:path w="3540760" h="2299335">
                  <a:moveTo>
                    <a:pt x="3008837" y="228226"/>
                  </a:moveTo>
                  <a:lnTo>
                    <a:pt x="3237086" y="456452"/>
                  </a:lnTo>
                </a:path>
                <a:path w="3540760" h="2299335">
                  <a:moveTo>
                    <a:pt x="3236362" y="228226"/>
                  </a:moveTo>
                  <a:lnTo>
                    <a:pt x="3008126" y="456452"/>
                  </a:lnTo>
                </a:path>
                <a:path w="3540760" h="2299335">
                  <a:moveTo>
                    <a:pt x="1921657" y="341990"/>
                  </a:moveTo>
                  <a:lnTo>
                    <a:pt x="2245653" y="343425"/>
                  </a:lnTo>
                </a:path>
                <a:path w="3540760" h="2299335">
                  <a:moveTo>
                    <a:pt x="2627245" y="455741"/>
                  </a:moveTo>
                  <a:lnTo>
                    <a:pt x="2513489" y="455741"/>
                  </a:lnTo>
                  <a:lnTo>
                    <a:pt x="2513489" y="228226"/>
                  </a:lnTo>
                  <a:lnTo>
                    <a:pt x="2741014" y="228226"/>
                  </a:lnTo>
                  <a:lnTo>
                    <a:pt x="2741014" y="455741"/>
                  </a:lnTo>
                  <a:lnTo>
                    <a:pt x="2627245" y="455741"/>
                  </a:lnTo>
                  <a:close/>
                </a:path>
              </a:pathLst>
            </a:custGeom>
            <a:ln w="18719">
              <a:solidFill>
                <a:srgbClr val="FFFFFF"/>
              </a:solidFill>
            </a:ln>
          </p:spPr>
          <p:txBody>
            <a:bodyPr wrap="square" lIns="0" tIns="0" rIns="0" bIns="0" rtlCol="0"/>
            <a:lstStyle/>
            <a:p>
              <a:endParaRPr/>
            </a:p>
          </p:txBody>
        </p:sp>
        <p:pic>
          <p:nvPicPr>
            <p:cNvPr id="20" name="object 20"/>
            <p:cNvPicPr/>
            <p:nvPr/>
          </p:nvPicPr>
          <p:blipFill>
            <a:blip r:embed="rId8" cstate="print"/>
            <a:stretch>
              <a:fillRect/>
            </a:stretch>
          </p:blipFill>
          <p:spPr>
            <a:xfrm>
              <a:off x="1234440" y="3980688"/>
              <a:ext cx="850392" cy="947927"/>
            </a:xfrm>
            <a:prstGeom prst="rect">
              <a:avLst/>
            </a:prstGeom>
          </p:spPr>
        </p:pic>
        <p:pic>
          <p:nvPicPr>
            <p:cNvPr id="21" name="object 21"/>
            <p:cNvPicPr/>
            <p:nvPr/>
          </p:nvPicPr>
          <p:blipFill>
            <a:blip r:embed="rId9" cstate="print"/>
            <a:stretch>
              <a:fillRect/>
            </a:stretch>
          </p:blipFill>
          <p:spPr>
            <a:xfrm>
              <a:off x="2337816" y="3980688"/>
              <a:ext cx="460248" cy="947927"/>
            </a:xfrm>
            <a:prstGeom prst="rect">
              <a:avLst/>
            </a:prstGeom>
          </p:spPr>
        </p:pic>
        <p:pic>
          <p:nvPicPr>
            <p:cNvPr id="22" name="object 22"/>
            <p:cNvPicPr/>
            <p:nvPr/>
          </p:nvPicPr>
          <p:blipFill>
            <a:blip r:embed="rId10" cstate="print"/>
            <a:stretch>
              <a:fillRect/>
            </a:stretch>
          </p:blipFill>
          <p:spPr>
            <a:xfrm>
              <a:off x="3243072" y="3980688"/>
              <a:ext cx="633984" cy="947927"/>
            </a:xfrm>
            <a:prstGeom prst="rect">
              <a:avLst/>
            </a:prstGeom>
          </p:spPr>
        </p:pic>
        <p:pic>
          <p:nvPicPr>
            <p:cNvPr id="23" name="object 23"/>
            <p:cNvPicPr/>
            <p:nvPr/>
          </p:nvPicPr>
          <p:blipFill>
            <a:blip r:embed="rId11" cstate="print"/>
            <a:stretch>
              <a:fillRect/>
            </a:stretch>
          </p:blipFill>
          <p:spPr>
            <a:xfrm>
              <a:off x="845552" y="2929166"/>
              <a:ext cx="3524250" cy="2314575"/>
            </a:xfrm>
            <a:prstGeom prst="rect">
              <a:avLst/>
            </a:prstGeom>
          </p:spPr>
        </p:pic>
        <p:sp>
          <p:nvSpPr>
            <p:cNvPr id="24" name="object 24"/>
            <p:cNvSpPr/>
            <p:nvPr/>
          </p:nvSpPr>
          <p:spPr>
            <a:xfrm>
              <a:off x="14954377" y="5376240"/>
              <a:ext cx="2748915" cy="2298700"/>
            </a:xfrm>
            <a:custGeom>
              <a:avLst/>
              <a:gdLst/>
              <a:ahLst/>
              <a:cxnLst/>
              <a:rect l="l" t="t" r="r" b="b"/>
              <a:pathLst>
                <a:path w="2748915" h="2298700">
                  <a:moveTo>
                    <a:pt x="2748915" y="0"/>
                  </a:moveTo>
                  <a:lnTo>
                    <a:pt x="0" y="0"/>
                  </a:lnTo>
                  <a:lnTo>
                    <a:pt x="0" y="2298115"/>
                  </a:lnTo>
                  <a:lnTo>
                    <a:pt x="1374521" y="2298115"/>
                  </a:lnTo>
                  <a:lnTo>
                    <a:pt x="2748915" y="2298115"/>
                  </a:lnTo>
                  <a:lnTo>
                    <a:pt x="2748915" y="0"/>
                  </a:lnTo>
                  <a:close/>
                </a:path>
              </a:pathLst>
            </a:custGeom>
            <a:solidFill>
              <a:srgbClr val="2F3B42"/>
            </a:solidFill>
          </p:spPr>
          <p:txBody>
            <a:bodyPr wrap="square" lIns="0" tIns="0" rIns="0" bIns="0" rtlCol="0"/>
            <a:lstStyle/>
            <a:p>
              <a:endParaRPr/>
            </a:p>
          </p:txBody>
        </p:sp>
        <p:sp>
          <p:nvSpPr>
            <p:cNvPr id="25" name="object 25"/>
            <p:cNvSpPr/>
            <p:nvPr/>
          </p:nvSpPr>
          <p:spPr>
            <a:xfrm>
              <a:off x="14954272" y="5375527"/>
              <a:ext cx="2749550" cy="2299335"/>
            </a:xfrm>
            <a:custGeom>
              <a:avLst/>
              <a:gdLst/>
              <a:ahLst/>
              <a:cxnLst/>
              <a:rect l="l" t="t" r="r" b="b"/>
              <a:pathLst>
                <a:path w="2749550" h="2299334">
                  <a:moveTo>
                    <a:pt x="1374534" y="2298830"/>
                  </a:moveTo>
                  <a:lnTo>
                    <a:pt x="0" y="2298830"/>
                  </a:lnTo>
                  <a:lnTo>
                    <a:pt x="0" y="711"/>
                  </a:lnTo>
                  <a:lnTo>
                    <a:pt x="2748942" y="711"/>
                  </a:lnTo>
                  <a:lnTo>
                    <a:pt x="2748942" y="2298830"/>
                  </a:lnTo>
                  <a:lnTo>
                    <a:pt x="1374534" y="2298830"/>
                  </a:lnTo>
                  <a:close/>
                </a:path>
                <a:path w="2749550" h="2299334">
                  <a:moveTo>
                    <a:pt x="1374534" y="753797"/>
                  </a:moveTo>
                  <a:lnTo>
                    <a:pt x="0" y="753797"/>
                  </a:lnTo>
                  <a:lnTo>
                    <a:pt x="0" y="0"/>
                  </a:lnTo>
                  <a:lnTo>
                    <a:pt x="2748942" y="0"/>
                  </a:lnTo>
                  <a:lnTo>
                    <a:pt x="2748942" y="753797"/>
                  </a:lnTo>
                  <a:lnTo>
                    <a:pt x="1374534" y="753797"/>
                  </a:lnTo>
                  <a:close/>
                </a:path>
                <a:path w="2749550" h="2299334">
                  <a:moveTo>
                    <a:pt x="2330600" y="264943"/>
                  </a:moveTo>
                  <a:lnTo>
                    <a:pt x="2558821" y="493171"/>
                  </a:lnTo>
                </a:path>
                <a:path w="2749550" h="2299334">
                  <a:moveTo>
                    <a:pt x="2558186" y="264943"/>
                  </a:moveTo>
                  <a:lnTo>
                    <a:pt x="2329965" y="493171"/>
                  </a:lnTo>
                </a:path>
                <a:path w="2749550" h="2299334">
                  <a:moveTo>
                    <a:pt x="1243469" y="378695"/>
                  </a:moveTo>
                  <a:lnTo>
                    <a:pt x="1567449" y="380130"/>
                  </a:lnTo>
                </a:path>
                <a:path w="2749550" h="2299334">
                  <a:moveTo>
                    <a:pt x="1949088" y="492447"/>
                  </a:moveTo>
                  <a:lnTo>
                    <a:pt x="1835295" y="492447"/>
                  </a:lnTo>
                  <a:lnTo>
                    <a:pt x="1835295" y="264219"/>
                  </a:lnTo>
                  <a:lnTo>
                    <a:pt x="2062754" y="264219"/>
                  </a:lnTo>
                  <a:lnTo>
                    <a:pt x="2062754" y="492447"/>
                  </a:lnTo>
                  <a:lnTo>
                    <a:pt x="1949088" y="492447"/>
                  </a:lnTo>
                  <a:close/>
                </a:path>
              </a:pathLst>
            </a:custGeom>
            <a:ln w="18719">
              <a:solidFill>
                <a:srgbClr val="FFFFFF"/>
              </a:solidFill>
            </a:ln>
          </p:spPr>
          <p:txBody>
            <a:bodyPr wrap="square" lIns="0" tIns="0" rIns="0" bIns="0" rtlCol="0"/>
            <a:lstStyle/>
            <a:p>
              <a:endParaRPr/>
            </a:p>
          </p:txBody>
        </p:sp>
        <p:pic>
          <p:nvPicPr>
            <p:cNvPr id="26" name="object 26"/>
            <p:cNvPicPr/>
            <p:nvPr/>
          </p:nvPicPr>
          <p:blipFill>
            <a:blip r:embed="rId12" cstate="print"/>
            <a:stretch>
              <a:fillRect/>
            </a:stretch>
          </p:blipFill>
          <p:spPr>
            <a:xfrm>
              <a:off x="15691103" y="6416040"/>
              <a:ext cx="490728" cy="944879"/>
            </a:xfrm>
            <a:prstGeom prst="rect">
              <a:avLst/>
            </a:prstGeom>
          </p:spPr>
        </p:pic>
        <p:pic>
          <p:nvPicPr>
            <p:cNvPr id="27" name="object 27"/>
            <p:cNvPicPr/>
            <p:nvPr/>
          </p:nvPicPr>
          <p:blipFill>
            <a:blip r:embed="rId13" cstate="print"/>
            <a:stretch>
              <a:fillRect/>
            </a:stretch>
          </p:blipFill>
          <p:spPr>
            <a:xfrm>
              <a:off x="16492727" y="6416040"/>
              <a:ext cx="460248" cy="944879"/>
            </a:xfrm>
            <a:prstGeom prst="rect">
              <a:avLst/>
            </a:prstGeom>
          </p:spPr>
        </p:pic>
        <p:pic>
          <p:nvPicPr>
            <p:cNvPr id="28" name="object 28"/>
            <p:cNvPicPr/>
            <p:nvPr/>
          </p:nvPicPr>
          <p:blipFill>
            <a:blip r:embed="rId14" cstate="print"/>
            <a:stretch>
              <a:fillRect/>
            </a:stretch>
          </p:blipFill>
          <p:spPr>
            <a:xfrm>
              <a:off x="14946376" y="5365750"/>
              <a:ext cx="2752725" cy="2314575"/>
            </a:xfrm>
            <a:prstGeom prst="rect">
              <a:avLst/>
            </a:prstGeom>
          </p:spPr>
        </p:pic>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65626" y="4655013"/>
            <a:ext cx="7611745" cy="1467709"/>
          </a:xfrm>
          <a:prstGeom prst="rect">
            <a:avLst/>
          </a:prstGeom>
        </p:spPr>
        <p:txBody>
          <a:bodyPr vert="horz" wrap="square" lIns="0" tIns="13335" rIns="0" bIns="0" rtlCol="0">
            <a:spAutoFit/>
          </a:bodyPr>
          <a:lstStyle/>
          <a:p>
            <a:pPr marL="12700" marR="5080">
              <a:lnSpc>
                <a:spcPct val="100400"/>
              </a:lnSpc>
              <a:spcBef>
                <a:spcPts val="105"/>
              </a:spcBef>
              <a:tabLst>
                <a:tab pos="1487170" algn="l"/>
                <a:tab pos="1908810" algn="l"/>
                <a:tab pos="2751455" algn="l"/>
                <a:tab pos="4016375" algn="l"/>
                <a:tab pos="6334125" algn="l"/>
              </a:tabLst>
            </a:pPr>
            <a:r>
              <a:rPr lang="en-IN" sz="3200" dirty="0">
                <a:solidFill>
                  <a:srgbClr val="FFFFFF"/>
                </a:solidFill>
                <a:effectLst/>
                <a:latin typeface="Monaco" pitchFamily="2" charset="77"/>
              </a:rPr>
              <a:t>Cracking the Code: Predicting Online Course Completion </a:t>
            </a:r>
            <a:br>
              <a:rPr lang="en-IN" sz="3200" dirty="0">
                <a:solidFill>
                  <a:srgbClr val="FFFFFF"/>
                </a:solidFill>
                <a:effectLst/>
                <a:latin typeface="Monaco" pitchFamily="2" charset="77"/>
              </a:rPr>
            </a:br>
            <a:endParaRPr lang="en-IN" sz="3050" dirty="0">
              <a:latin typeface="Microsoft Sans Serif"/>
              <a:cs typeface="Microsoft Sans Serif"/>
            </a:endParaRPr>
          </a:p>
        </p:txBody>
      </p:sp>
      <p:sp>
        <p:nvSpPr>
          <p:cNvPr id="4" name="object 4"/>
          <p:cNvSpPr txBox="1"/>
          <p:nvPr/>
        </p:nvSpPr>
        <p:spPr>
          <a:xfrm>
            <a:off x="1166514" y="5952719"/>
            <a:ext cx="11426190" cy="1978746"/>
          </a:xfrm>
          <a:prstGeom prst="rect">
            <a:avLst/>
          </a:prstGeom>
        </p:spPr>
        <p:txBody>
          <a:bodyPr vert="horz" wrap="square" lIns="0" tIns="29209" rIns="0" bIns="0" rtlCol="0">
            <a:spAutoFit/>
          </a:bodyPr>
          <a:lstStyle/>
          <a:p>
            <a:pPr marL="12700" marR="5080">
              <a:lnSpc>
                <a:spcPts val="3829"/>
              </a:lnSpc>
              <a:spcBef>
                <a:spcPts val="229"/>
              </a:spcBef>
              <a:tabLst>
                <a:tab pos="1766570" algn="l"/>
                <a:tab pos="2643505" algn="l"/>
                <a:tab pos="2862580" algn="l"/>
                <a:tab pos="4397375" algn="l"/>
                <a:tab pos="5054600" algn="l"/>
                <a:tab pos="6370320" algn="l"/>
                <a:tab pos="6589395" algn="l"/>
                <a:tab pos="7247255" algn="l"/>
                <a:tab pos="8124190" algn="l"/>
                <a:tab pos="8343900" algn="l"/>
                <a:tab pos="10754995" algn="l"/>
              </a:tabLst>
            </a:pPr>
            <a:r>
              <a:rPr lang="en-IN" sz="2800" dirty="0">
                <a:solidFill>
                  <a:srgbClr val="FFFFFF"/>
                </a:solidFill>
                <a:effectLst/>
                <a:latin typeface="Monaco" pitchFamily="2" charset="77"/>
              </a:rPr>
              <a:t>Explore how machine learning can help understand the factors that influence online course completion. Discover key insights to improve student success and retention </a:t>
            </a:r>
          </a:p>
        </p:txBody>
      </p:sp>
      <p:grpSp>
        <p:nvGrpSpPr>
          <p:cNvPr id="5" name="object 5"/>
          <p:cNvGrpSpPr/>
          <p:nvPr/>
        </p:nvGrpSpPr>
        <p:grpSpPr>
          <a:xfrm>
            <a:off x="1179261" y="1329740"/>
            <a:ext cx="16584930" cy="5068570"/>
            <a:chOff x="1179261" y="1329740"/>
            <a:chExt cx="16584930" cy="5068570"/>
          </a:xfrm>
        </p:grpSpPr>
        <p:pic>
          <p:nvPicPr>
            <p:cNvPr id="6" name="object 6"/>
            <p:cNvPicPr/>
            <p:nvPr/>
          </p:nvPicPr>
          <p:blipFill>
            <a:blip r:embed="rId2" cstate="print"/>
            <a:stretch>
              <a:fillRect/>
            </a:stretch>
          </p:blipFill>
          <p:spPr>
            <a:xfrm>
              <a:off x="1179261" y="1329740"/>
              <a:ext cx="15811498" cy="2933700"/>
            </a:xfrm>
            <a:prstGeom prst="rect">
              <a:avLst/>
            </a:prstGeom>
          </p:spPr>
        </p:pic>
        <p:sp>
          <p:nvSpPr>
            <p:cNvPr id="7" name="object 7"/>
            <p:cNvSpPr/>
            <p:nvPr/>
          </p:nvSpPr>
          <p:spPr>
            <a:xfrm>
              <a:off x="13346938" y="3924427"/>
              <a:ext cx="4408170" cy="2465070"/>
            </a:xfrm>
            <a:custGeom>
              <a:avLst/>
              <a:gdLst/>
              <a:ahLst/>
              <a:cxnLst/>
              <a:rect l="l" t="t" r="r" b="b"/>
              <a:pathLst>
                <a:path w="4408169" h="2465070">
                  <a:moveTo>
                    <a:pt x="4407662" y="0"/>
                  </a:moveTo>
                  <a:lnTo>
                    <a:pt x="0" y="0"/>
                  </a:lnTo>
                  <a:lnTo>
                    <a:pt x="0" y="2464485"/>
                  </a:lnTo>
                  <a:lnTo>
                    <a:pt x="2203831" y="2464485"/>
                  </a:lnTo>
                  <a:lnTo>
                    <a:pt x="4407662" y="2464485"/>
                  </a:lnTo>
                  <a:lnTo>
                    <a:pt x="4407662" y="0"/>
                  </a:lnTo>
                  <a:close/>
                </a:path>
              </a:pathLst>
            </a:custGeom>
            <a:solidFill>
              <a:srgbClr val="2F3B42"/>
            </a:solidFill>
          </p:spPr>
          <p:txBody>
            <a:bodyPr wrap="square" lIns="0" tIns="0" rIns="0" bIns="0" rtlCol="0"/>
            <a:lstStyle/>
            <a:p>
              <a:endParaRPr/>
            </a:p>
          </p:txBody>
        </p:sp>
        <p:sp>
          <p:nvSpPr>
            <p:cNvPr id="8" name="object 8"/>
            <p:cNvSpPr/>
            <p:nvPr/>
          </p:nvSpPr>
          <p:spPr>
            <a:xfrm>
              <a:off x="13346811" y="3924427"/>
              <a:ext cx="4408170" cy="2465070"/>
            </a:xfrm>
            <a:custGeom>
              <a:avLst/>
              <a:gdLst/>
              <a:ahLst/>
              <a:cxnLst/>
              <a:rect l="l" t="t" r="r" b="b"/>
              <a:pathLst>
                <a:path w="4408169" h="2465070">
                  <a:moveTo>
                    <a:pt x="2203958" y="2464475"/>
                  </a:moveTo>
                  <a:lnTo>
                    <a:pt x="0" y="2464475"/>
                  </a:lnTo>
                  <a:lnTo>
                    <a:pt x="0" y="0"/>
                  </a:lnTo>
                  <a:lnTo>
                    <a:pt x="4407789" y="0"/>
                  </a:lnTo>
                  <a:lnTo>
                    <a:pt x="4407789" y="2464475"/>
                  </a:lnTo>
                  <a:lnTo>
                    <a:pt x="2203958" y="2464475"/>
                  </a:lnTo>
                  <a:close/>
                </a:path>
                <a:path w="4408169" h="2465070">
                  <a:moveTo>
                    <a:pt x="2203958" y="742299"/>
                  </a:moveTo>
                  <a:lnTo>
                    <a:pt x="0" y="742299"/>
                  </a:lnTo>
                  <a:lnTo>
                    <a:pt x="0" y="0"/>
                  </a:lnTo>
                  <a:lnTo>
                    <a:pt x="4407789" y="0"/>
                  </a:lnTo>
                  <a:lnTo>
                    <a:pt x="4407789" y="742299"/>
                  </a:lnTo>
                  <a:lnTo>
                    <a:pt x="2203958" y="742299"/>
                  </a:lnTo>
                  <a:close/>
                </a:path>
                <a:path w="4408169" h="2465070">
                  <a:moveTo>
                    <a:pt x="3883660" y="225360"/>
                  </a:moveTo>
                  <a:lnTo>
                    <a:pt x="4108958" y="450708"/>
                  </a:lnTo>
                </a:path>
                <a:path w="4408169" h="2465070">
                  <a:moveTo>
                    <a:pt x="4108323" y="225360"/>
                  </a:moveTo>
                  <a:lnTo>
                    <a:pt x="3882898" y="450708"/>
                  </a:lnTo>
                </a:path>
                <a:path w="4408169" h="2465070">
                  <a:moveTo>
                    <a:pt x="2812288" y="336955"/>
                  </a:moveTo>
                  <a:lnTo>
                    <a:pt x="3131947" y="338390"/>
                  </a:lnTo>
                </a:path>
                <a:path w="4408169" h="2465070">
                  <a:moveTo>
                    <a:pt x="3507740" y="449984"/>
                  </a:moveTo>
                  <a:lnTo>
                    <a:pt x="3395472" y="449984"/>
                  </a:lnTo>
                  <a:lnTo>
                    <a:pt x="3395472" y="225360"/>
                  </a:lnTo>
                  <a:lnTo>
                    <a:pt x="3620135" y="225360"/>
                  </a:lnTo>
                  <a:lnTo>
                    <a:pt x="3620135" y="449984"/>
                  </a:lnTo>
                  <a:lnTo>
                    <a:pt x="3507740" y="449984"/>
                  </a:lnTo>
                  <a:close/>
                </a:path>
              </a:pathLst>
            </a:custGeom>
            <a:ln w="18719">
              <a:solidFill>
                <a:srgbClr val="FFFFFF"/>
              </a:solidFill>
            </a:ln>
          </p:spPr>
          <p:txBody>
            <a:bodyPr wrap="square" lIns="0" tIns="0" rIns="0" bIns="0" rtlCol="0"/>
            <a:lstStyle/>
            <a:p>
              <a:endParaRPr/>
            </a:p>
          </p:txBody>
        </p:sp>
        <p:pic>
          <p:nvPicPr>
            <p:cNvPr id="9" name="object 9"/>
            <p:cNvPicPr/>
            <p:nvPr/>
          </p:nvPicPr>
          <p:blipFill>
            <a:blip r:embed="rId3" cstate="print"/>
            <a:stretch>
              <a:fillRect/>
            </a:stretch>
          </p:blipFill>
          <p:spPr>
            <a:xfrm>
              <a:off x="13889736" y="5053584"/>
              <a:ext cx="518159" cy="947927"/>
            </a:xfrm>
            <a:prstGeom prst="rect">
              <a:avLst/>
            </a:prstGeom>
          </p:spPr>
        </p:pic>
        <p:pic>
          <p:nvPicPr>
            <p:cNvPr id="10" name="object 10"/>
            <p:cNvPicPr/>
            <p:nvPr/>
          </p:nvPicPr>
          <p:blipFill>
            <a:blip r:embed="rId4" cstate="print"/>
            <a:stretch>
              <a:fillRect/>
            </a:stretch>
          </p:blipFill>
          <p:spPr>
            <a:xfrm>
              <a:off x="14743175" y="5053584"/>
              <a:ext cx="460248" cy="947927"/>
            </a:xfrm>
            <a:prstGeom prst="rect">
              <a:avLst/>
            </a:prstGeom>
          </p:spPr>
        </p:pic>
        <p:pic>
          <p:nvPicPr>
            <p:cNvPr id="11" name="object 11"/>
            <p:cNvPicPr/>
            <p:nvPr/>
          </p:nvPicPr>
          <p:blipFill>
            <a:blip r:embed="rId5" cstate="print"/>
            <a:stretch>
              <a:fillRect/>
            </a:stretch>
          </p:blipFill>
          <p:spPr>
            <a:xfrm>
              <a:off x="15438119" y="5053584"/>
              <a:ext cx="890015" cy="947927"/>
            </a:xfrm>
            <a:prstGeom prst="rect">
              <a:avLst/>
            </a:prstGeom>
          </p:spPr>
        </p:pic>
        <p:pic>
          <p:nvPicPr>
            <p:cNvPr id="12" name="object 12"/>
            <p:cNvPicPr/>
            <p:nvPr/>
          </p:nvPicPr>
          <p:blipFill>
            <a:blip r:embed="rId6" cstate="print"/>
            <a:stretch>
              <a:fillRect/>
            </a:stretch>
          </p:blipFill>
          <p:spPr>
            <a:xfrm>
              <a:off x="16824960" y="5050536"/>
              <a:ext cx="557784" cy="954024"/>
            </a:xfrm>
            <a:prstGeom prst="rect">
              <a:avLst/>
            </a:prstGeom>
          </p:spPr>
        </p:pic>
        <p:pic>
          <p:nvPicPr>
            <p:cNvPr id="13" name="object 13"/>
            <p:cNvPicPr/>
            <p:nvPr/>
          </p:nvPicPr>
          <p:blipFill>
            <a:blip r:embed="rId7" cstate="print"/>
            <a:stretch>
              <a:fillRect/>
            </a:stretch>
          </p:blipFill>
          <p:spPr>
            <a:xfrm>
              <a:off x="13353414" y="3912895"/>
              <a:ext cx="4410075" cy="2484437"/>
            </a:xfrm>
            <a:prstGeom prst="rect">
              <a:avLst/>
            </a:prstGeom>
          </p:spPr>
        </p:pic>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55496" y="1795380"/>
            <a:ext cx="6347460" cy="875240"/>
          </a:xfrm>
          <a:prstGeom prst="rect">
            <a:avLst/>
          </a:prstGeom>
        </p:spPr>
        <p:txBody>
          <a:bodyPr vert="horz" wrap="square" lIns="0" tIns="13335" rIns="0" bIns="0" rtlCol="0">
            <a:spAutoFit/>
          </a:bodyPr>
          <a:lstStyle/>
          <a:p>
            <a:pPr marL="12700" marR="5080">
              <a:lnSpc>
                <a:spcPct val="100400"/>
              </a:lnSpc>
              <a:spcBef>
                <a:spcPts val="105"/>
              </a:spcBef>
              <a:tabLst>
                <a:tab pos="855344" algn="l"/>
                <a:tab pos="2962275" algn="l"/>
                <a:tab pos="3594735" algn="l"/>
                <a:tab pos="5069840" algn="l"/>
              </a:tabLst>
            </a:pPr>
            <a:r>
              <a:rPr lang="en-IN" sz="2800" dirty="0">
                <a:solidFill>
                  <a:srgbClr val="FFFFFF"/>
                </a:solidFill>
                <a:effectLst/>
                <a:latin typeface="Monaco" pitchFamily="2" charset="77"/>
              </a:rPr>
              <a:t>The Challenge of Online Course Completion </a:t>
            </a:r>
          </a:p>
        </p:txBody>
      </p:sp>
      <p:sp>
        <p:nvSpPr>
          <p:cNvPr id="6" name="object 6"/>
          <p:cNvSpPr txBox="1"/>
          <p:nvPr/>
        </p:nvSpPr>
        <p:spPr>
          <a:xfrm>
            <a:off x="1555492" y="3099952"/>
            <a:ext cx="6425565" cy="1856790"/>
          </a:xfrm>
          <a:prstGeom prst="rect">
            <a:avLst/>
          </a:prstGeom>
        </p:spPr>
        <p:txBody>
          <a:bodyPr vert="horz" wrap="square" lIns="0" tIns="10795" rIns="0" bIns="0" rtlCol="0">
            <a:spAutoFit/>
          </a:bodyPr>
          <a:lstStyle/>
          <a:p>
            <a:pPr marL="12700" marR="5080">
              <a:lnSpc>
                <a:spcPct val="101299"/>
              </a:lnSpc>
              <a:spcBef>
                <a:spcPts val="85"/>
              </a:spcBef>
              <a:tabLst>
                <a:tab pos="469265" algn="l"/>
                <a:tab pos="774065" algn="l"/>
                <a:tab pos="1078865" algn="l"/>
                <a:tab pos="1231265" algn="l"/>
                <a:tab pos="1688464" algn="l"/>
                <a:tab pos="1993264" algn="l"/>
                <a:tab pos="2298065" algn="l"/>
                <a:tab pos="2755265" algn="l"/>
                <a:tab pos="3060065" algn="l"/>
                <a:tab pos="3212465" algn="l"/>
                <a:tab pos="3821429" algn="l"/>
                <a:tab pos="4888230" algn="l"/>
                <a:tab pos="5040630" algn="l"/>
                <a:tab pos="5193030" algn="l"/>
                <a:tab pos="5802630" algn="l"/>
              </a:tabLst>
            </a:pPr>
            <a:r>
              <a:rPr lang="en-IN" sz="2400" dirty="0">
                <a:solidFill>
                  <a:srgbClr val="FFFFFF"/>
                </a:solidFill>
                <a:effectLst/>
                <a:latin typeface="Monaco" pitchFamily="2" charset="77"/>
              </a:rPr>
              <a:t>Online courses offer flexibility, but face high dropout rates. Understanding the factors that lead to successful completion is crucial for improving student outcomes. </a:t>
            </a:r>
          </a:p>
        </p:txBody>
      </p:sp>
      <p:grpSp>
        <p:nvGrpSpPr>
          <p:cNvPr id="7" name="object 7"/>
          <p:cNvGrpSpPr/>
          <p:nvPr/>
        </p:nvGrpSpPr>
        <p:grpSpPr>
          <a:xfrm>
            <a:off x="8805671" y="1189313"/>
            <a:ext cx="9222105" cy="8629650"/>
            <a:chOff x="8805671" y="1189313"/>
            <a:chExt cx="9222105" cy="8629650"/>
          </a:xfrm>
        </p:grpSpPr>
        <p:pic>
          <p:nvPicPr>
            <p:cNvPr id="8" name="object 8"/>
            <p:cNvPicPr/>
            <p:nvPr/>
          </p:nvPicPr>
          <p:blipFill>
            <a:blip r:embed="rId2" cstate="print"/>
            <a:stretch>
              <a:fillRect/>
            </a:stretch>
          </p:blipFill>
          <p:spPr>
            <a:xfrm>
              <a:off x="10177919" y="1189313"/>
              <a:ext cx="7238999" cy="8629650"/>
            </a:xfrm>
            <a:prstGeom prst="rect">
              <a:avLst/>
            </a:prstGeom>
          </p:spPr>
        </p:pic>
        <p:sp>
          <p:nvSpPr>
            <p:cNvPr id="9" name="object 9"/>
            <p:cNvSpPr/>
            <p:nvPr/>
          </p:nvSpPr>
          <p:spPr>
            <a:xfrm>
              <a:off x="14477872" y="7160679"/>
              <a:ext cx="3540760" cy="2298700"/>
            </a:xfrm>
            <a:custGeom>
              <a:avLst/>
              <a:gdLst/>
              <a:ahLst/>
              <a:cxnLst/>
              <a:rect l="l" t="t" r="r" b="b"/>
              <a:pathLst>
                <a:path w="3540759" h="2298700">
                  <a:moveTo>
                    <a:pt x="3540252" y="0"/>
                  </a:moveTo>
                  <a:lnTo>
                    <a:pt x="0" y="0"/>
                  </a:lnTo>
                  <a:lnTo>
                    <a:pt x="0" y="2298105"/>
                  </a:lnTo>
                  <a:lnTo>
                    <a:pt x="1770507" y="2298105"/>
                  </a:lnTo>
                  <a:lnTo>
                    <a:pt x="3540252" y="2298105"/>
                  </a:lnTo>
                  <a:lnTo>
                    <a:pt x="3540252" y="0"/>
                  </a:lnTo>
                  <a:close/>
                </a:path>
              </a:pathLst>
            </a:custGeom>
            <a:solidFill>
              <a:srgbClr val="2F3B42"/>
            </a:solidFill>
          </p:spPr>
          <p:txBody>
            <a:bodyPr wrap="square" lIns="0" tIns="0" rIns="0" bIns="0" rtlCol="0"/>
            <a:lstStyle/>
            <a:p>
              <a:endParaRPr/>
            </a:p>
          </p:txBody>
        </p:sp>
        <p:sp>
          <p:nvSpPr>
            <p:cNvPr id="10" name="object 10"/>
            <p:cNvSpPr/>
            <p:nvPr/>
          </p:nvSpPr>
          <p:spPr>
            <a:xfrm>
              <a:off x="14477908" y="7159951"/>
              <a:ext cx="3540760" cy="2299335"/>
            </a:xfrm>
            <a:custGeom>
              <a:avLst/>
              <a:gdLst/>
              <a:ahLst/>
              <a:cxnLst/>
              <a:rect l="l" t="t" r="r" b="b"/>
              <a:pathLst>
                <a:path w="3540759" h="2299334">
                  <a:moveTo>
                    <a:pt x="1770415" y="2298832"/>
                  </a:moveTo>
                  <a:lnTo>
                    <a:pt x="0" y="2298832"/>
                  </a:lnTo>
                  <a:lnTo>
                    <a:pt x="0" y="723"/>
                  </a:lnTo>
                  <a:lnTo>
                    <a:pt x="3540195" y="723"/>
                  </a:lnTo>
                  <a:lnTo>
                    <a:pt x="3540195" y="2298832"/>
                  </a:lnTo>
                  <a:lnTo>
                    <a:pt x="1770415" y="2298832"/>
                  </a:lnTo>
                  <a:close/>
                </a:path>
                <a:path w="3540759" h="2299334">
                  <a:moveTo>
                    <a:pt x="1770415" y="753803"/>
                  </a:moveTo>
                  <a:lnTo>
                    <a:pt x="0" y="753803"/>
                  </a:lnTo>
                  <a:lnTo>
                    <a:pt x="0" y="0"/>
                  </a:lnTo>
                  <a:lnTo>
                    <a:pt x="3540195" y="0"/>
                  </a:lnTo>
                  <a:lnTo>
                    <a:pt x="3540195" y="753803"/>
                  </a:lnTo>
                  <a:lnTo>
                    <a:pt x="1770415" y="753803"/>
                  </a:lnTo>
                  <a:close/>
                </a:path>
                <a:path w="3540759" h="2299334">
                  <a:moveTo>
                    <a:pt x="3008817" y="228226"/>
                  </a:moveTo>
                  <a:lnTo>
                    <a:pt x="3237040" y="456452"/>
                  </a:lnTo>
                </a:path>
                <a:path w="3540759" h="2299334">
                  <a:moveTo>
                    <a:pt x="3236278" y="228226"/>
                  </a:moveTo>
                  <a:lnTo>
                    <a:pt x="3008055" y="456452"/>
                  </a:lnTo>
                </a:path>
                <a:path w="3540759" h="2299334">
                  <a:moveTo>
                    <a:pt x="1921675" y="341977"/>
                  </a:moveTo>
                  <a:lnTo>
                    <a:pt x="2245658" y="343425"/>
                  </a:lnTo>
                </a:path>
                <a:path w="3540759" h="2299334">
                  <a:moveTo>
                    <a:pt x="2627174" y="455741"/>
                  </a:moveTo>
                  <a:lnTo>
                    <a:pt x="2513507" y="455741"/>
                  </a:lnTo>
                  <a:lnTo>
                    <a:pt x="2513507" y="228226"/>
                  </a:lnTo>
                  <a:lnTo>
                    <a:pt x="2740968" y="228226"/>
                  </a:lnTo>
                  <a:lnTo>
                    <a:pt x="2740968" y="455741"/>
                  </a:lnTo>
                  <a:lnTo>
                    <a:pt x="2627174" y="455741"/>
                  </a:lnTo>
                  <a:close/>
                </a:path>
              </a:pathLst>
            </a:custGeom>
            <a:ln w="18719">
              <a:solidFill>
                <a:srgbClr val="FFFFFF"/>
              </a:solidFill>
            </a:ln>
          </p:spPr>
          <p:txBody>
            <a:bodyPr wrap="square" lIns="0" tIns="0" rIns="0" bIns="0" rtlCol="0"/>
            <a:lstStyle/>
            <a:p>
              <a:endParaRPr/>
            </a:p>
          </p:txBody>
        </p:sp>
        <p:pic>
          <p:nvPicPr>
            <p:cNvPr id="11" name="object 11"/>
            <p:cNvPicPr/>
            <p:nvPr/>
          </p:nvPicPr>
          <p:blipFill>
            <a:blip r:embed="rId3" cstate="print"/>
            <a:stretch>
              <a:fillRect/>
            </a:stretch>
          </p:blipFill>
          <p:spPr>
            <a:xfrm>
              <a:off x="15081503" y="8183880"/>
              <a:ext cx="487680" cy="947927"/>
            </a:xfrm>
            <a:prstGeom prst="rect">
              <a:avLst/>
            </a:prstGeom>
          </p:spPr>
        </p:pic>
        <p:pic>
          <p:nvPicPr>
            <p:cNvPr id="12" name="object 12"/>
            <p:cNvPicPr/>
            <p:nvPr/>
          </p:nvPicPr>
          <p:blipFill>
            <a:blip r:embed="rId4" cstate="print"/>
            <a:stretch>
              <a:fillRect/>
            </a:stretch>
          </p:blipFill>
          <p:spPr>
            <a:xfrm>
              <a:off x="16099535" y="8183880"/>
              <a:ext cx="460248" cy="947927"/>
            </a:xfrm>
            <a:prstGeom prst="rect">
              <a:avLst/>
            </a:prstGeom>
          </p:spPr>
        </p:pic>
        <p:pic>
          <p:nvPicPr>
            <p:cNvPr id="13" name="object 13"/>
            <p:cNvPicPr/>
            <p:nvPr/>
          </p:nvPicPr>
          <p:blipFill>
            <a:blip r:embed="rId5" cstate="print"/>
            <a:stretch>
              <a:fillRect/>
            </a:stretch>
          </p:blipFill>
          <p:spPr>
            <a:xfrm>
              <a:off x="16846295" y="8183880"/>
              <a:ext cx="649223" cy="947927"/>
            </a:xfrm>
            <a:prstGeom prst="rect">
              <a:avLst/>
            </a:prstGeom>
          </p:spPr>
        </p:pic>
        <p:pic>
          <p:nvPicPr>
            <p:cNvPr id="14" name="object 14"/>
            <p:cNvPicPr/>
            <p:nvPr/>
          </p:nvPicPr>
          <p:blipFill>
            <a:blip r:embed="rId6" cstate="print"/>
            <a:stretch>
              <a:fillRect/>
            </a:stretch>
          </p:blipFill>
          <p:spPr>
            <a:xfrm>
              <a:off x="14468983" y="7153774"/>
              <a:ext cx="3543300" cy="2311661"/>
            </a:xfrm>
            <a:prstGeom prst="rect">
              <a:avLst/>
            </a:prstGeom>
          </p:spPr>
        </p:pic>
        <p:pic>
          <p:nvPicPr>
            <p:cNvPr id="15" name="object 15"/>
            <p:cNvPicPr/>
            <p:nvPr/>
          </p:nvPicPr>
          <p:blipFill>
            <a:blip r:embed="rId7" cstate="print"/>
            <a:stretch>
              <a:fillRect/>
            </a:stretch>
          </p:blipFill>
          <p:spPr>
            <a:xfrm>
              <a:off x="8805671" y="1612392"/>
              <a:ext cx="984503" cy="1374648"/>
            </a:xfrm>
            <a:prstGeom prst="rect">
              <a:avLst/>
            </a:prstGeom>
          </p:spPr>
        </p:pic>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55496" y="1795380"/>
            <a:ext cx="5715000" cy="1467709"/>
          </a:xfrm>
          <a:prstGeom prst="rect">
            <a:avLst/>
          </a:prstGeom>
        </p:spPr>
        <p:txBody>
          <a:bodyPr vert="horz" wrap="square" lIns="0" tIns="13335" rIns="0" bIns="0" rtlCol="0">
            <a:spAutoFit/>
          </a:bodyPr>
          <a:lstStyle/>
          <a:p>
            <a:pPr marL="12700" marR="5080">
              <a:lnSpc>
                <a:spcPct val="100400"/>
              </a:lnSpc>
              <a:spcBef>
                <a:spcPts val="105"/>
              </a:spcBef>
              <a:tabLst>
                <a:tab pos="855344" algn="l"/>
                <a:tab pos="2330450" algn="l"/>
                <a:tab pos="4016375" algn="l"/>
              </a:tabLst>
            </a:pPr>
            <a:r>
              <a:rPr lang="en-IN" sz="3200" dirty="0">
                <a:solidFill>
                  <a:srgbClr val="FFFFFF"/>
                </a:solidFill>
                <a:effectLst/>
                <a:latin typeface="Monaco" pitchFamily="2" charset="77"/>
              </a:rPr>
              <a:t>Leveraging Machine Learning for Insights </a:t>
            </a:r>
            <a:br>
              <a:rPr lang="en-IN" sz="3200" dirty="0">
                <a:solidFill>
                  <a:srgbClr val="FFFFFF"/>
                </a:solidFill>
                <a:effectLst/>
                <a:latin typeface="Monaco" pitchFamily="2" charset="77"/>
              </a:rPr>
            </a:br>
            <a:endParaRPr lang="en-IN" sz="3050" dirty="0">
              <a:latin typeface="Microsoft Sans Serif"/>
              <a:cs typeface="Microsoft Sans Serif"/>
            </a:endParaRPr>
          </a:p>
        </p:txBody>
      </p:sp>
      <p:sp>
        <p:nvSpPr>
          <p:cNvPr id="4" name="object 4"/>
          <p:cNvSpPr txBox="1"/>
          <p:nvPr/>
        </p:nvSpPr>
        <p:spPr>
          <a:xfrm>
            <a:off x="1555496" y="3099952"/>
            <a:ext cx="6419850" cy="2232406"/>
          </a:xfrm>
          <a:prstGeom prst="rect">
            <a:avLst/>
          </a:prstGeom>
        </p:spPr>
        <p:txBody>
          <a:bodyPr vert="horz" wrap="square" lIns="0" tIns="13335" rIns="0" bIns="0" rtlCol="0">
            <a:spAutoFit/>
          </a:bodyPr>
          <a:lstStyle/>
          <a:p>
            <a:pPr marL="12700" marR="5080">
              <a:lnSpc>
                <a:spcPct val="100600"/>
              </a:lnSpc>
              <a:spcBef>
                <a:spcPts val="105"/>
              </a:spcBef>
              <a:tabLst>
                <a:tab pos="580390" algn="l"/>
                <a:tab pos="1007110" algn="l"/>
                <a:tab pos="1149350" algn="l"/>
                <a:tab pos="1290955" algn="l"/>
                <a:tab pos="1717675" algn="l"/>
                <a:tab pos="2286000" algn="l"/>
                <a:tab pos="2427605" algn="l"/>
                <a:tab pos="2569845" algn="l"/>
                <a:tab pos="2995930" algn="l"/>
                <a:tab pos="3422650" algn="l"/>
                <a:tab pos="3564254" algn="l"/>
                <a:tab pos="3848735" algn="l"/>
                <a:tab pos="3990975" algn="l"/>
                <a:tab pos="4417060" algn="l"/>
                <a:tab pos="4701540" algn="l"/>
                <a:tab pos="5127625" algn="l"/>
                <a:tab pos="5269865" algn="l"/>
                <a:tab pos="5695950" algn="l"/>
                <a:tab pos="6122035" algn="l"/>
              </a:tabLst>
            </a:pPr>
            <a:r>
              <a:rPr lang="en-IN" sz="2400" dirty="0">
                <a:solidFill>
                  <a:srgbClr val="FFFFFF"/>
                </a:solidFill>
                <a:effectLst/>
                <a:latin typeface="Monaco" pitchFamily="2" charset="77"/>
              </a:rPr>
              <a:t>Machine learning models can identify patterns and predict which students are more likely to complete online courses. These insights can inform interventions and support strategies. </a:t>
            </a:r>
          </a:p>
        </p:txBody>
      </p:sp>
      <p:grpSp>
        <p:nvGrpSpPr>
          <p:cNvPr id="5" name="object 5"/>
          <p:cNvGrpSpPr/>
          <p:nvPr/>
        </p:nvGrpSpPr>
        <p:grpSpPr>
          <a:xfrm>
            <a:off x="8805671" y="1189313"/>
            <a:ext cx="9222105" cy="8629650"/>
            <a:chOff x="8805671" y="1189313"/>
            <a:chExt cx="9222105" cy="8629650"/>
          </a:xfrm>
        </p:grpSpPr>
        <p:pic>
          <p:nvPicPr>
            <p:cNvPr id="6" name="object 6"/>
            <p:cNvPicPr/>
            <p:nvPr/>
          </p:nvPicPr>
          <p:blipFill>
            <a:blip r:embed="rId2" cstate="print"/>
            <a:stretch>
              <a:fillRect/>
            </a:stretch>
          </p:blipFill>
          <p:spPr>
            <a:xfrm>
              <a:off x="10177919" y="1189313"/>
              <a:ext cx="7238999" cy="8629650"/>
            </a:xfrm>
            <a:prstGeom prst="rect">
              <a:avLst/>
            </a:prstGeom>
          </p:spPr>
        </p:pic>
        <p:sp>
          <p:nvSpPr>
            <p:cNvPr id="7" name="object 7"/>
            <p:cNvSpPr/>
            <p:nvPr/>
          </p:nvSpPr>
          <p:spPr>
            <a:xfrm>
              <a:off x="14477872" y="7160679"/>
              <a:ext cx="3540760" cy="2298700"/>
            </a:xfrm>
            <a:custGeom>
              <a:avLst/>
              <a:gdLst/>
              <a:ahLst/>
              <a:cxnLst/>
              <a:rect l="l" t="t" r="r" b="b"/>
              <a:pathLst>
                <a:path w="3540759" h="2298700">
                  <a:moveTo>
                    <a:pt x="3540252" y="0"/>
                  </a:moveTo>
                  <a:lnTo>
                    <a:pt x="0" y="0"/>
                  </a:lnTo>
                  <a:lnTo>
                    <a:pt x="0" y="2298105"/>
                  </a:lnTo>
                  <a:lnTo>
                    <a:pt x="1770507" y="2298105"/>
                  </a:lnTo>
                  <a:lnTo>
                    <a:pt x="3540252" y="2298105"/>
                  </a:lnTo>
                  <a:lnTo>
                    <a:pt x="3540252" y="0"/>
                  </a:lnTo>
                  <a:close/>
                </a:path>
              </a:pathLst>
            </a:custGeom>
            <a:solidFill>
              <a:srgbClr val="2F3B42"/>
            </a:solidFill>
          </p:spPr>
          <p:txBody>
            <a:bodyPr wrap="square" lIns="0" tIns="0" rIns="0" bIns="0" rtlCol="0"/>
            <a:lstStyle/>
            <a:p>
              <a:endParaRPr/>
            </a:p>
          </p:txBody>
        </p:sp>
        <p:sp>
          <p:nvSpPr>
            <p:cNvPr id="8" name="object 8"/>
            <p:cNvSpPr/>
            <p:nvPr/>
          </p:nvSpPr>
          <p:spPr>
            <a:xfrm>
              <a:off x="14477908" y="7159951"/>
              <a:ext cx="3540760" cy="2299335"/>
            </a:xfrm>
            <a:custGeom>
              <a:avLst/>
              <a:gdLst/>
              <a:ahLst/>
              <a:cxnLst/>
              <a:rect l="l" t="t" r="r" b="b"/>
              <a:pathLst>
                <a:path w="3540759" h="2299334">
                  <a:moveTo>
                    <a:pt x="1770415" y="2298832"/>
                  </a:moveTo>
                  <a:lnTo>
                    <a:pt x="0" y="2298832"/>
                  </a:lnTo>
                  <a:lnTo>
                    <a:pt x="0" y="723"/>
                  </a:lnTo>
                  <a:lnTo>
                    <a:pt x="3540195" y="723"/>
                  </a:lnTo>
                  <a:lnTo>
                    <a:pt x="3540195" y="2298832"/>
                  </a:lnTo>
                  <a:lnTo>
                    <a:pt x="1770415" y="2298832"/>
                  </a:lnTo>
                  <a:close/>
                </a:path>
                <a:path w="3540759" h="2299334">
                  <a:moveTo>
                    <a:pt x="1770415" y="753803"/>
                  </a:moveTo>
                  <a:lnTo>
                    <a:pt x="0" y="753803"/>
                  </a:lnTo>
                  <a:lnTo>
                    <a:pt x="0" y="0"/>
                  </a:lnTo>
                  <a:lnTo>
                    <a:pt x="3540195" y="0"/>
                  </a:lnTo>
                  <a:lnTo>
                    <a:pt x="3540195" y="753803"/>
                  </a:lnTo>
                  <a:lnTo>
                    <a:pt x="1770415" y="753803"/>
                  </a:lnTo>
                  <a:close/>
                </a:path>
                <a:path w="3540759" h="2299334">
                  <a:moveTo>
                    <a:pt x="3008817" y="228226"/>
                  </a:moveTo>
                  <a:lnTo>
                    <a:pt x="3237040" y="456452"/>
                  </a:lnTo>
                </a:path>
                <a:path w="3540759" h="2299334">
                  <a:moveTo>
                    <a:pt x="3236278" y="228226"/>
                  </a:moveTo>
                  <a:lnTo>
                    <a:pt x="3008055" y="456452"/>
                  </a:lnTo>
                </a:path>
                <a:path w="3540759" h="2299334">
                  <a:moveTo>
                    <a:pt x="1921675" y="341977"/>
                  </a:moveTo>
                  <a:lnTo>
                    <a:pt x="2245658" y="343425"/>
                  </a:lnTo>
                </a:path>
                <a:path w="3540759" h="2299334">
                  <a:moveTo>
                    <a:pt x="2627174" y="455741"/>
                  </a:moveTo>
                  <a:lnTo>
                    <a:pt x="2513507" y="455741"/>
                  </a:lnTo>
                  <a:lnTo>
                    <a:pt x="2513507" y="228226"/>
                  </a:lnTo>
                  <a:lnTo>
                    <a:pt x="2740968" y="228226"/>
                  </a:lnTo>
                  <a:lnTo>
                    <a:pt x="2740968" y="455741"/>
                  </a:lnTo>
                  <a:lnTo>
                    <a:pt x="2627174" y="455741"/>
                  </a:lnTo>
                  <a:close/>
                </a:path>
              </a:pathLst>
            </a:custGeom>
            <a:ln w="18719">
              <a:solidFill>
                <a:srgbClr val="FFFFFF"/>
              </a:solidFill>
            </a:ln>
          </p:spPr>
          <p:txBody>
            <a:bodyPr wrap="square" lIns="0" tIns="0" rIns="0" bIns="0" rtlCol="0"/>
            <a:lstStyle/>
            <a:p>
              <a:endParaRPr/>
            </a:p>
          </p:txBody>
        </p:sp>
        <p:pic>
          <p:nvPicPr>
            <p:cNvPr id="9" name="object 9"/>
            <p:cNvPicPr/>
            <p:nvPr/>
          </p:nvPicPr>
          <p:blipFill>
            <a:blip r:embed="rId3" cstate="print"/>
            <a:stretch>
              <a:fillRect/>
            </a:stretch>
          </p:blipFill>
          <p:spPr>
            <a:xfrm>
              <a:off x="15081503" y="8183880"/>
              <a:ext cx="487680" cy="947927"/>
            </a:xfrm>
            <a:prstGeom prst="rect">
              <a:avLst/>
            </a:prstGeom>
          </p:spPr>
        </p:pic>
        <p:pic>
          <p:nvPicPr>
            <p:cNvPr id="10" name="object 10"/>
            <p:cNvPicPr/>
            <p:nvPr/>
          </p:nvPicPr>
          <p:blipFill>
            <a:blip r:embed="rId4" cstate="print"/>
            <a:stretch>
              <a:fillRect/>
            </a:stretch>
          </p:blipFill>
          <p:spPr>
            <a:xfrm>
              <a:off x="16099535" y="8183880"/>
              <a:ext cx="460248" cy="947927"/>
            </a:xfrm>
            <a:prstGeom prst="rect">
              <a:avLst/>
            </a:prstGeom>
          </p:spPr>
        </p:pic>
        <p:pic>
          <p:nvPicPr>
            <p:cNvPr id="11" name="object 11"/>
            <p:cNvPicPr/>
            <p:nvPr/>
          </p:nvPicPr>
          <p:blipFill>
            <a:blip r:embed="rId5" cstate="print"/>
            <a:stretch>
              <a:fillRect/>
            </a:stretch>
          </p:blipFill>
          <p:spPr>
            <a:xfrm>
              <a:off x="16846295" y="8183880"/>
              <a:ext cx="649223" cy="947927"/>
            </a:xfrm>
            <a:prstGeom prst="rect">
              <a:avLst/>
            </a:prstGeom>
          </p:spPr>
        </p:pic>
        <p:pic>
          <p:nvPicPr>
            <p:cNvPr id="12" name="object 12"/>
            <p:cNvPicPr/>
            <p:nvPr/>
          </p:nvPicPr>
          <p:blipFill>
            <a:blip r:embed="rId6" cstate="print"/>
            <a:stretch>
              <a:fillRect/>
            </a:stretch>
          </p:blipFill>
          <p:spPr>
            <a:xfrm>
              <a:off x="14468983" y="7153774"/>
              <a:ext cx="3543300" cy="2311661"/>
            </a:xfrm>
            <a:prstGeom prst="rect">
              <a:avLst/>
            </a:prstGeom>
          </p:spPr>
        </p:pic>
        <p:pic>
          <p:nvPicPr>
            <p:cNvPr id="13" name="object 13"/>
            <p:cNvPicPr/>
            <p:nvPr/>
          </p:nvPicPr>
          <p:blipFill>
            <a:blip r:embed="rId7" cstate="print"/>
            <a:stretch>
              <a:fillRect/>
            </a:stretch>
          </p:blipFill>
          <p:spPr>
            <a:xfrm>
              <a:off x="8805671" y="1612392"/>
              <a:ext cx="984503" cy="1374648"/>
            </a:xfrm>
            <a:prstGeom prst="rect">
              <a:avLst/>
            </a:prstGeom>
          </p:spPr>
        </p:pic>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385470" y="458749"/>
            <a:ext cx="6270079" cy="1205458"/>
          </a:xfrm>
          <a:prstGeom prst="rect">
            <a:avLst/>
          </a:prstGeom>
        </p:spPr>
        <p:txBody>
          <a:bodyPr vert="horz" wrap="square" lIns="0" tIns="12700" rIns="0" bIns="0" rtlCol="0">
            <a:spAutoFit/>
          </a:bodyPr>
          <a:lstStyle/>
          <a:p>
            <a:pPr marL="12700">
              <a:lnSpc>
                <a:spcPct val="100000"/>
              </a:lnSpc>
              <a:spcBef>
                <a:spcPts val="100"/>
              </a:spcBef>
              <a:tabLst>
                <a:tab pos="1555115" algn="l"/>
                <a:tab pos="2583815" algn="l"/>
              </a:tabLst>
            </a:pPr>
            <a:r>
              <a:rPr lang="en-IN" sz="4000" dirty="0">
                <a:solidFill>
                  <a:srgbClr val="FFFFFF"/>
                </a:solidFill>
                <a:effectLst/>
                <a:latin typeface="Monaco" pitchFamily="2" charset="77"/>
              </a:rPr>
              <a:t>TOOLS AND FRAMEWORKS </a:t>
            </a:r>
            <a:br>
              <a:rPr lang="en-IN" sz="4000" dirty="0">
                <a:solidFill>
                  <a:srgbClr val="FFFFFF"/>
                </a:solidFill>
                <a:effectLst/>
                <a:latin typeface="Monaco" pitchFamily="2" charset="77"/>
              </a:rPr>
            </a:br>
            <a:endParaRPr lang="en-IN" sz="3750" dirty="0">
              <a:latin typeface="Microsoft Sans Serif"/>
              <a:cs typeface="Microsoft Sans Serif"/>
            </a:endParaRPr>
          </a:p>
        </p:txBody>
      </p:sp>
      <p:grpSp>
        <p:nvGrpSpPr>
          <p:cNvPr id="3" name="object 3"/>
          <p:cNvGrpSpPr/>
          <p:nvPr/>
        </p:nvGrpSpPr>
        <p:grpSpPr>
          <a:xfrm>
            <a:off x="220350" y="1894509"/>
            <a:ext cx="8938260" cy="7736840"/>
            <a:chOff x="220350" y="1894509"/>
            <a:chExt cx="8938260" cy="7736840"/>
          </a:xfrm>
        </p:grpSpPr>
        <p:pic>
          <p:nvPicPr>
            <p:cNvPr id="4" name="object 4"/>
            <p:cNvPicPr/>
            <p:nvPr/>
          </p:nvPicPr>
          <p:blipFill>
            <a:blip r:embed="rId2" cstate="print"/>
            <a:stretch>
              <a:fillRect/>
            </a:stretch>
          </p:blipFill>
          <p:spPr>
            <a:xfrm>
              <a:off x="8977338" y="2217915"/>
              <a:ext cx="180975" cy="180975"/>
            </a:xfrm>
            <a:prstGeom prst="rect">
              <a:avLst/>
            </a:prstGeom>
          </p:spPr>
        </p:pic>
        <p:pic>
          <p:nvPicPr>
            <p:cNvPr id="5" name="object 5"/>
            <p:cNvPicPr/>
            <p:nvPr/>
          </p:nvPicPr>
          <p:blipFill>
            <a:blip r:embed="rId2" cstate="print"/>
            <a:stretch>
              <a:fillRect/>
            </a:stretch>
          </p:blipFill>
          <p:spPr>
            <a:xfrm>
              <a:off x="8977338" y="2970390"/>
              <a:ext cx="180975" cy="180975"/>
            </a:xfrm>
            <a:prstGeom prst="rect">
              <a:avLst/>
            </a:prstGeom>
          </p:spPr>
        </p:pic>
        <p:pic>
          <p:nvPicPr>
            <p:cNvPr id="6" name="object 6"/>
            <p:cNvPicPr/>
            <p:nvPr/>
          </p:nvPicPr>
          <p:blipFill>
            <a:blip r:embed="rId2" cstate="print"/>
            <a:stretch>
              <a:fillRect/>
            </a:stretch>
          </p:blipFill>
          <p:spPr>
            <a:xfrm>
              <a:off x="8977338" y="3722865"/>
              <a:ext cx="180975" cy="180975"/>
            </a:xfrm>
            <a:prstGeom prst="rect">
              <a:avLst/>
            </a:prstGeom>
          </p:spPr>
        </p:pic>
        <p:pic>
          <p:nvPicPr>
            <p:cNvPr id="7" name="object 7"/>
            <p:cNvPicPr/>
            <p:nvPr/>
          </p:nvPicPr>
          <p:blipFill>
            <a:blip r:embed="rId2" cstate="print"/>
            <a:stretch>
              <a:fillRect/>
            </a:stretch>
          </p:blipFill>
          <p:spPr>
            <a:xfrm>
              <a:off x="8977338" y="4475340"/>
              <a:ext cx="180975" cy="180975"/>
            </a:xfrm>
            <a:prstGeom prst="rect">
              <a:avLst/>
            </a:prstGeom>
          </p:spPr>
        </p:pic>
        <p:pic>
          <p:nvPicPr>
            <p:cNvPr id="8" name="object 8"/>
            <p:cNvPicPr/>
            <p:nvPr/>
          </p:nvPicPr>
          <p:blipFill>
            <a:blip r:embed="rId3" cstate="print"/>
            <a:stretch>
              <a:fillRect/>
            </a:stretch>
          </p:blipFill>
          <p:spPr>
            <a:xfrm>
              <a:off x="1178554" y="1894509"/>
              <a:ext cx="6496048" cy="6496050"/>
            </a:xfrm>
            <a:prstGeom prst="rect">
              <a:avLst/>
            </a:prstGeom>
          </p:spPr>
        </p:pic>
        <p:sp>
          <p:nvSpPr>
            <p:cNvPr id="9" name="object 9"/>
            <p:cNvSpPr/>
            <p:nvPr/>
          </p:nvSpPr>
          <p:spPr>
            <a:xfrm>
              <a:off x="229711" y="7157479"/>
              <a:ext cx="4408170" cy="2465070"/>
            </a:xfrm>
            <a:custGeom>
              <a:avLst/>
              <a:gdLst/>
              <a:ahLst/>
              <a:cxnLst/>
              <a:rect l="l" t="t" r="r" b="b"/>
              <a:pathLst>
                <a:path w="4408170" h="2465070">
                  <a:moveTo>
                    <a:pt x="4407719" y="0"/>
                  </a:moveTo>
                  <a:lnTo>
                    <a:pt x="0" y="0"/>
                  </a:lnTo>
                  <a:lnTo>
                    <a:pt x="0" y="2464475"/>
                  </a:lnTo>
                  <a:lnTo>
                    <a:pt x="2203862" y="2464475"/>
                  </a:lnTo>
                  <a:lnTo>
                    <a:pt x="4407719" y="2464475"/>
                  </a:lnTo>
                  <a:lnTo>
                    <a:pt x="4407719" y="0"/>
                  </a:lnTo>
                  <a:close/>
                </a:path>
              </a:pathLst>
            </a:custGeom>
            <a:solidFill>
              <a:srgbClr val="2F3B42"/>
            </a:solidFill>
          </p:spPr>
          <p:txBody>
            <a:bodyPr wrap="square" lIns="0" tIns="0" rIns="0" bIns="0" rtlCol="0"/>
            <a:lstStyle/>
            <a:p>
              <a:endParaRPr/>
            </a:p>
          </p:txBody>
        </p:sp>
        <p:sp>
          <p:nvSpPr>
            <p:cNvPr id="10" name="object 10"/>
            <p:cNvSpPr/>
            <p:nvPr/>
          </p:nvSpPr>
          <p:spPr>
            <a:xfrm>
              <a:off x="229709" y="7157479"/>
              <a:ext cx="4408170" cy="2465070"/>
            </a:xfrm>
            <a:custGeom>
              <a:avLst/>
              <a:gdLst/>
              <a:ahLst/>
              <a:cxnLst/>
              <a:rect l="l" t="t" r="r" b="b"/>
              <a:pathLst>
                <a:path w="4408170" h="2465070">
                  <a:moveTo>
                    <a:pt x="2203851" y="2464475"/>
                  </a:moveTo>
                  <a:lnTo>
                    <a:pt x="0" y="2464475"/>
                  </a:lnTo>
                  <a:lnTo>
                    <a:pt x="0" y="0"/>
                  </a:lnTo>
                  <a:lnTo>
                    <a:pt x="4407707" y="0"/>
                  </a:lnTo>
                  <a:lnTo>
                    <a:pt x="4407707" y="2464475"/>
                  </a:lnTo>
                  <a:lnTo>
                    <a:pt x="2203851" y="2464475"/>
                  </a:lnTo>
                  <a:close/>
                </a:path>
              </a:pathLst>
            </a:custGeom>
            <a:ln w="18719">
              <a:solidFill>
                <a:srgbClr val="FFFFFF"/>
              </a:solidFill>
            </a:ln>
          </p:spPr>
          <p:txBody>
            <a:bodyPr wrap="square" lIns="0" tIns="0" rIns="0" bIns="0" rtlCol="0"/>
            <a:lstStyle/>
            <a:p>
              <a:endParaRPr/>
            </a:p>
          </p:txBody>
        </p:sp>
        <p:sp>
          <p:nvSpPr>
            <p:cNvPr id="11" name="object 11"/>
            <p:cNvSpPr/>
            <p:nvPr/>
          </p:nvSpPr>
          <p:spPr>
            <a:xfrm>
              <a:off x="229711" y="7157480"/>
              <a:ext cx="4408170" cy="742315"/>
            </a:xfrm>
            <a:custGeom>
              <a:avLst/>
              <a:gdLst/>
              <a:ahLst/>
              <a:cxnLst/>
              <a:rect l="l" t="t" r="r" b="b"/>
              <a:pathLst>
                <a:path w="4408170" h="742315">
                  <a:moveTo>
                    <a:pt x="2203858" y="742233"/>
                  </a:moveTo>
                  <a:lnTo>
                    <a:pt x="0" y="742233"/>
                  </a:lnTo>
                  <a:lnTo>
                    <a:pt x="0" y="0"/>
                  </a:lnTo>
                  <a:lnTo>
                    <a:pt x="4407713" y="0"/>
                  </a:lnTo>
                  <a:lnTo>
                    <a:pt x="4407713" y="742233"/>
                  </a:lnTo>
                  <a:lnTo>
                    <a:pt x="2203858" y="742233"/>
                  </a:lnTo>
                  <a:close/>
                </a:path>
              </a:pathLst>
            </a:custGeom>
            <a:ln w="18718">
              <a:solidFill>
                <a:srgbClr val="FFFFFF"/>
              </a:solidFill>
            </a:ln>
          </p:spPr>
          <p:txBody>
            <a:bodyPr wrap="square" lIns="0" tIns="0" rIns="0" bIns="0" rtlCol="0"/>
            <a:lstStyle/>
            <a:p>
              <a:endParaRPr/>
            </a:p>
          </p:txBody>
        </p:sp>
        <p:sp>
          <p:nvSpPr>
            <p:cNvPr id="12" name="object 12"/>
            <p:cNvSpPr/>
            <p:nvPr/>
          </p:nvSpPr>
          <p:spPr>
            <a:xfrm>
              <a:off x="4112620" y="7382835"/>
              <a:ext cx="226060" cy="225425"/>
            </a:xfrm>
            <a:custGeom>
              <a:avLst/>
              <a:gdLst/>
              <a:ahLst/>
              <a:cxnLst/>
              <a:rect l="l" t="t" r="r" b="b"/>
              <a:pathLst>
                <a:path w="226060" h="225425">
                  <a:moveTo>
                    <a:pt x="723" y="0"/>
                  </a:moveTo>
                  <a:lnTo>
                    <a:pt x="225964" y="225367"/>
                  </a:lnTo>
                </a:path>
                <a:path w="226060" h="225425">
                  <a:moveTo>
                    <a:pt x="225240" y="0"/>
                  </a:moveTo>
                  <a:lnTo>
                    <a:pt x="0" y="225367"/>
                  </a:lnTo>
                </a:path>
              </a:pathLst>
            </a:custGeom>
            <a:ln w="18715">
              <a:solidFill>
                <a:srgbClr val="FFFFFF"/>
              </a:solidFill>
            </a:ln>
          </p:spPr>
          <p:txBody>
            <a:bodyPr wrap="square" lIns="0" tIns="0" rIns="0" bIns="0" rtlCol="0"/>
            <a:lstStyle/>
            <a:p>
              <a:endParaRPr/>
            </a:p>
          </p:txBody>
        </p:sp>
        <p:sp>
          <p:nvSpPr>
            <p:cNvPr id="13" name="object 13"/>
            <p:cNvSpPr/>
            <p:nvPr/>
          </p:nvSpPr>
          <p:spPr>
            <a:xfrm>
              <a:off x="3032493" y="7494384"/>
              <a:ext cx="339090" cy="20320"/>
            </a:xfrm>
            <a:custGeom>
              <a:avLst/>
              <a:gdLst/>
              <a:ahLst/>
              <a:cxnLst/>
              <a:rect l="l" t="t" r="r" b="b"/>
              <a:pathLst>
                <a:path w="339089" h="20320">
                  <a:moveTo>
                    <a:pt x="338480" y="1524"/>
                  </a:moveTo>
                  <a:lnTo>
                    <a:pt x="88" y="0"/>
                  </a:lnTo>
                  <a:lnTo>
                    <a:pt x="0" y="18719"/>
                  </a:lnTo>
                  <a:lnTo>
                    <a:pt x="338404" y="20243"/>
                  </a:lnTo>
                  <a:lnTo>
                    <a:pt x="338480" y="1524"/>
                  </a:lnTo>
                  <a:close/>
                </a:path>
              </a:pathLst>
            </a:custGeom>
            <a:solidFill>
              <a:srgbClr val="FFFFFF"/>
            </a:solidFill>
          </p:spPr>
          <p:txBody>
            <a:bodyPr wrap="square" lIns="0" tIns="0" rIns="0" bIns="0" rtlCol="0"/>
            <a:lstStyle/>
            <a:p>
              <a:endParaRPr/>
            </a:p>
          </p:txBody>
        </p:sp>
        <p:sp>
          <p:nvSpPr>
            <p:cNvPr id="14" name="object 14"/>
            <p:cNvSpPr/>
            <p:nvPr/>
          </p:nvSpPr>
          <p:spPr>
            <a:xfrm>
              <a:off x="3625227" y="7382827"/>
              <a:ext cx="224790" cy="224790"/>
            </a:xfrm>
            <a:custGeom>
              <a:avLst/>
              <a:gdLst/>
              <a:ahLst/>
              <a:cxnLst/>
              <a:rect l="l" t="t" r="r" b="b"/>
              <a:pathLst>
                <a:path w="224789" h="224790">
                  <a:moveTo>
                    <a:pt x="112306" y="224612"/>
                  </a:moveTo>
                  <a:lnTo>
                    <a:pt x="0" y="224612"/>
                  </a:lnTo>
                  <a:lnTo>
                    <a:pt x="0" y="0"/>
                  </a:lnTo>
                  <a:lnTo>
                    <a:pt x="224612" y="0"/>
                  </a:lnTo>
                  <a:lnTo>
                    <a:pt x="224612" y="224612"/>
                  </a:lnTo>
                  <a:lnTo>
                    <a:pt x="112306" y="224612"/>
                  </a:lnTo>
                  <a:close/>
                </a:path>
              </a:pathLst>
            </a:custGeom>
            <a:ln w="18718">
              <a:solidFill>
                <a:srgbClr val="FFFFFF"/>
              </a:solidFill>
            </a:ln>
          </p:spPr>
          <p:txBody>
            <a:bodyPr wrap="square" lIns="0" tIns="0" rIns="0" bIns="0" rtlCol="0"/>
            <a:lstStyle/>
            <a:p>
              <a:endParaRPr/>
            </a:p>
          </p:txBody>
        </p:sp>
        <p:pic>
          <p:nvPicPr>
            <p:cNvPr id="15" name="object 15"/>
            <p:cNvPicPr/>
            <p:nvPr/>
          </p:nvPicPr>
          <p:blipFill>
            <a:blip r:embed="rId4" cstate="print"/>
            <a:stretch>
              <a:fillRect/>
            </a:stretch>
          </p:blipFill>
          <p:spPr>
            <a:xfrm>
              <a:off x="229712" y="7158194"/>
              <a:ext cx="4408435" cy="2465184"/>
            </a:xfrm>
            <a:prstGeom prst="rect">
              <a:avLst/>
            </a:prstGeom>
          </p:spPr>
        </p:pic>
        <p:pic>
          <p:nvPicPr>
            <p:cNvPr id="16" name="object 16"/>
            <p:cNvPicPr/>
            <p:nvPr/>
          </p:nvPicPr>
          <p:blipFill>
            <a:blip r:embed="rId5" cstate="print"/>
            <a:stretch>
              <a:fillRect/>
            </a:stretch>
          </p:blipFill>
          <p:spPr>
            <a:xfrm>
              <a:off x="545592" y="8284464"/>
              <a:ext cx="890016" cy="947927"/>
            </a:xfrm>
            <a:prstGeom prst="rect">
              <a:avLst/>
            </a:prstGeom>
          </p:spPr>
        </p:pic>
        <p:pic>
          <p:nvPicPr>
            <p:cNvPr id="17" name="object 17"/>
            <p:cNvPicPr/>
            <p:nvPr/>
          </p:nvPicPr>
          <p:blipFill>
            <a:blip r:embed="rId6" cstate="print"/>
            <a:stretch>
              <a:fillRect/>
            </a:stretch>
          </p:blipFill>
          <p:spPr>
            <a:xfrm>
              <a:off x="1624583" y="8284464"/>
              <a:ext cx="652272" cy="947927"/>
            </a:xfrm>
            <a:prstGeom prst="rect">
              <a:avLst/>
            </a:prstGeom>
          </p:spPr>
        </p:pic>
        <p:pic>
          <p:nvPicPr>
            <p:cNvPr id="18" name="object 18"/>
            <p:cNvPicPr/>
            <p:nvPr/>
          </p:nvPicPr>
          <p:blipFill>
            <a:blip r:embed="rId7" cstate="print"/>
            <a:stretch>
              <a:fillRect/>
            </a:stretch>
          </p:blipFill>
          <p:spPr>
            <a:xfrm>
              <a:off x="2667000" y="8284464"/>
              <a:ext cx="777239" cy="947927"/>
            </a:xfrm>
            <a:prstGeom prst="rect">
              <a:avLst/>
            </a:prstGeom>
          </p:spPr>
        </p:pic>
        <p:pic>
          <p:nvPicPr>
            <p:cNvPr id="19" name="object 19"/>
            <p:cNvPicPr/>
            <p:nvPr/>
          </p:nvPicPr>
          <p:blipFill>
            <a:blip r:embed="rId8" cstate="print"/>
            <a:stretch>
              <a:fillRect/>
            </a:stretch>
          </p:blipFill>
          <p:spPr>
            <a:xfrm>
              <a:off x="3572256" y="8284464"/>
              <a:ext cx="612648" cy="947927"/>
            </a:xfrm>
            <a:prstGeom prst="rect">
              <a:avLst/>
            </a:prstGeom>
          </p:spPr>
        </p:pic>
      </p:grpSp>
      <p:sp>
        <p:nvSpPr>
          <p:cNvPr id="20" name="object 20"/>
          <p:cNvSpPr txBox="1"/>
          <p:nvPr/>
        </p:nvSpPr>
        <p:spPr>
          <a:xfrm>
            <a:off x="9388652" y="1846218"/>
            <a:ext cx="6107430" cy="3034030"/>
          </a:xfrm>
          <a:prstGeom prst="rect">
            <a:avLst/>
          </a:prstGeom>
        </p:spPr>
        <p:txBody>
          <a:bodyPr vert="horz" wrap="square" lIns="0" tIns="10160" rIns="0" bIns="0" rtlCol="0">
            <a:spAutoFit/>
          </a:bodyPr>
          <a:lstStyle/>
          <a:p>
            <a:pPr marL="12700" marR="1018540">
              <a:lnSpc>
                <a:spcPct val="100800"/>
              </a:lnSpc>
              <a:spcBef>
                <a:spcPts val="80"/>
              </a:spcBef>
              <a:tabLst>
                <a:tab pos="2377440" algn="l"/>
              </a:tabLst>
            </a:pPr>
            <a:r>
              <a:rPr sz="4900" spc="110" dirty="0">
                <a:solidFill>
                  <a:srgbClr val="FFFFFF"/>
                </a:solidFill>
                <a:latin typeface="Microsoft Sans Serif"/>
                <a:cs typeface="Microsoft Sans Serif"/>
              </a:rPr>
              <a:t>Python	</a:t>
            </a:r>
            <a:r>
              <a:rPr sz="4900" spc="385" dirty="0">
                <a:solidFill>
                  <a:srgbClr val="FFFFFF"/>
                </a:solidFill>
                <a:latin typeface="Microsoft Sans Serif"/>
                <a:cs typeface="Microsoft Sans Serif"/>
              </a:rPr>
              <a:t>3.0 </a:t>
            </a:r>
            <a:r>
              <a:rPr sz="4900" spc="390" dirty="0">
                <a:solidFill>
                  <a:srgbClr val="FFFFFF"/>
                </a:solidFill>
                <a:latin typeface="Microsoft Sans Serif"/>
                <a:cs typeface="Microsoft Sans Serif"/>
              </a:rPr>
              <a:t> </a:t>
            </a:r>
            <a:r>
              <a:rPr sz="4900" spc="204" dirty="0">
                <a:solidFill>
                  <a:srgbClr val="FFFFFF"/>
                </a:solidFill>
                <a:latin typeface="Microsoft Sans Serif"/>
                <a:cs typeface="Microsoft Sans Serif"/>
              </a:rPr>
              <a:t>J</a:t>
            </a:r>
            <a:r>
              <a:rPr sz="4900" spc="-70" dirty="0">
                <a:solidFill>
                  <a:srgbClr val="FFFFFF"/>
                </a:solidFill>
                <a:latin typeface="Microsoft Sans Serif"/>
                <a:cs typeface="Microsoft Sans Serif"/>
              </a:rPr>
              <a:t>up</a:t>
            </a:r>
            <a:r>
              <a:rPr sz="4900" spc="204" dirty="0">
                <a:solidFill>
                  <a:srgbClr val="FFFFFF"/>
                </a:solidFill>
                <a:latin typeface="Microsoft Sans Serif"/>
                <a:cs typeface="Microsoft Sans Serif"/>
              </a:rPr>
              <a:t>y</a:t>
            </a:r>
            <a:r>
              <a:rPr sz="4900" spc="1290" dirty="0">
                <a:solidFill>
                  <a:srgbClr val="FFFFFF"/>
                </a:solidFill>
                <a:latin typeface="Microsoft Sans Serif"/>
                <a:cs typeface="Microsoft Sans Serif"/>
              </a:rPr>
              <a:t>t</a:t>
            </a:r>
            <a:r>
              <a:rPr sz="4900" spc="-70" dirty="0">
                <a:solidFill>
                  <a:srgbClr val="FFFFFF"/>
                </a:solidFill>
                <a:latin typeface="Microsoft Sans Serif"/>
                <a:cs typeface="Microsoft Sans Serif"/>
              </a:rPr>
              <a:t>e</a:t>
            </a:r>
            <a:r>
              <a:rPr sz="4900" spc="1019" dirty="0">
                <a:solidFill>
                  <a:srgbClr val="FFFFFF"/>
                </a:solidFill>
                <a:latin typeface="Microsoft Sans Serif"/>
                <a:cs typeface="Microsoft Sans Serif"/>
              </a:rPr>
              <a:t>r</a:t>
            </a:r>
            <a:r>
              <a:rPr sz="4900" spc="-885" dirty="0">
                <a:solidFill>
                  <a:srgbClr val="FFFFFF"/>
                </a:solidFill>
                <a:latin typeface="Microsoft Sans Serif"/>
                <a:cs typeface="Microsoft Sans Serif"/>
              </a:rPr>
              <a:t>N</a:t>
            </a:r>
            <a:r>
              <a:rPr sz="4900" spc="-70" dirty="0">
                <a:solidFill>
                  <a:srgbClr val="FFFFFF"/>
                </a:solidFill>
                <a:latin typeface="Microsoft Sans Serif"/>
                <a:cs typeface="Microsoft Sans Serif"/>
              </a:rPr>
              <a:t>o</a:t>
            </a:r>
            <a:r>
              <a:rPr sz="4900" spc="1290" dirty="0">
                <a:solidFill>
                  <a:srgbClr val="FFFFFF"/>
                </a:solidFill>
                <a:latin typeface="Microsoft Sans Serif"/>
                <a:cs typeface="Microsoft Sans Serif"/>
              </a:rPr>
              <a:t>t</a:t>
            </a:r>
            <a:r>
              <a:rPr sz="4900" spc="-70" dirty="0">
                <a:solidFill>
                  <a:srgbClr val="FFFFFF"/>
                </a:solidFill>
                <a:latin typeface="Microsoft Sans Serif"/>
                <a:cs typeface="Microsoft Sans Serif"/>
              </a:rPr>
              <a:t>eboo</a:t>
            </a:r>
            <a:r>
              <a:rPr sz="4900" spc="140" dirty="0">
                <a:solidFill>
                  <a:srgbClr val="FFFFFF"/>
                </a:solidFill>
                <a:latin typeface="Microsoft Sans Serif"/>
                <a:cs typeface="Microsoft Sans Serif"/>
              </a:rPr>
              <a:t>k  </a:t>
            </a:r>
            <a:r>
              <a:rPr sz="4900" spc="105" dirty="0">
                <a:solidFill>
                  <a:srgbClr val="FFFFFF"/>
                </a:solidFill>
                <a:latin typeface="Microsoft Sans Serif"/>
                <a:cs typeface="Microsoft Sans Serif"/>
              </a:rPr>
              <a:t>Kaggle</a:t>
            </a:r>
            <a:endParaRPr sz="4900">
              <a:latin typeface="Microsoft Sans Serif"/>
              <a:cs typeface="Microsoft Sans Serif"/>
            </a:endParaRPr>
          </a:p>
          <a:p>
            <a:pPr marL="12700">
              <a:lnSpc>
                <a:spcPct val="100000"/>
              </a:lnSpc>
              <a:spcBef>
                <a:spcPts val="45"/>
              </a:spcBef>
              <a:tabLst>
                <a:tab pos="3053080" algn="l"/>
              </a:tabLst>
            </a:pPr>
            <a:r>
              <a:rPr sz="4900" spc="-105" dirty="0">
                <a:solidFill>
                  <a:srgbClr val="FFFFFF"/>
                </a:solidFill>
                <a:latin typeface="Microsoft Sans Serif"/>
                <a:cs typeface="Microsoft Sans Serif"/>
              </a:rPr>
              <a:t>Anaconda	</a:t>
            </a:r>
            <a:r>
              <a:rPr sz="4900" spc="320" dirty="0">
                <a:solidFill>
                  <a:srgbClr val="FFFFFF"/>
                </a:solidFill>
                <a:latin typeface="Microsoft Sans Serif"/>
                <a:cs typeface="Microsoft Sans Serif"/>
              </a:rPr>
              <a:t>Navigator</a:t>
            </a:r>
            <a:endParaRPr sz="4900">
              <a:latin typeface="Microsoft Sans Serif"/>
              <a:cs typeface="Microsoft Sans Serif"/>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385471" y="458749"/>
            <a:ext cx="5431879" cy="566822"/>
          </a:xfrm>
          <a:prstGeom prst="rect">
            <a:avLst/>
          </a:prstGeom>
        </p:spPr>
        <p:txBody>
          <a:bodyPr vert="horz" wrap="square" lIns="0" tIns="12700" rIns="0" bIns="0" rtlCol="0">
            <a:spAutoFit/>
          </a:bodyPr>
          <a:lstStyle/>
          <a:p>
            <a:r>
              <a:rPr lang="en-IN" sz="3600" dirty="0">
                <a:solidFill>
                  <a:srgbClr val="FFFFFF"/>
                </a:solidFill>
                <a:effectLst/>
                <a:latin typeface="Monaco" pitchFamily="2" charset="77"/>
              </a:rPr>
              <a:t>LIBRARIES IN PYTHON </a:t>
            </a:r>
            <a:endParaRPr lang="en-IN" sz="1200" dirty="0">
              <a:effectLst/>
              <a:latin typeface="Monaco" pitchFamily="2" charset="77"/>
            </a:endParaRPr>
          </a:p>
        </p:txBody>
      </p:sp>
      <p:grpSp>
        <p:nvGrpSpPr>
          <p:cNvPr id="3" name="object 3"/>
          <p:cNvGrpSpPr/>
          <p:nvPr/>
        </p:nvGrpSpPr>
        <p:grpSpPr>
          <a:xfrm>
            <a:off x="220350" y="1894510"/>
            <a:ext cx="8938260" cy="7736840"/>
            <a:chOff x="220350" y="1894510"/>
            <a:chExt cx="8938260" cy="7736840"/>
          </a:xfrm>
        </p:grpSpPr>
        <p:pic>
          <p:nvPicPr>
            <p:cNvPr id="4" name="object 4"/>
            <p:cNvPicPr/>
            <p:nvPr/>
          </p:nvPicPr>
          <p:blipFill>
            <a:blip r:embed="rId2" cstate="print"/>
            <a:stretch>
              <a:fillRect/>
            </a:stretch>
          </p:blipFill>
          <p:spPr>
            <a:xfrm>
              <a:off x="8977338" y="2217915"/>
              <a:ext cx="180975" cy="180975"/>
            </a:xfrm>
            <a:prstGeom prst="rect">
              <a:avLst/>
            </a:prstGeom>
          </p:spPr>
        </p:pic>
        <p:pic>
          <p:nvPicPr>
            <p:cNvPr id="5" name="object 5"/>
            <p:cNvPicPr/>
            <p:nvPr/>
          </p:nvPicPr>
          <p:blipFill>
            <a:blip r:embed="rId2" cstate="print"/>
            <a:stretch>
              <a:fillRect/>
            </a:stretch>
          </p:blipFill>
          <p:spPr>
            <a:xfrm>
              <a:off x="8977338" y="2970390"/>
              <a:ext cx="180975" cy="180975"/>
            </a:xfrm>
            <a:prstGeom prst="rect">
              <a:avLst/>
            </a:prstGeom>
          </p:spPr>
        </p:pic>
        <p:pic>
          <p:nvPicPr>
            <p:cNvPr id="6" name="object 6"/>
            <p:cNvPicPr/>
            <p:nvPr/>
          </p:nvPicPr>
          <p:blipFill>
            <a:blip r:embed="rId3" cstate="print"/>
            <a:stretch>
              <a:fillRect/>
            </a:stretch>
          </p:blipFill>
          <p:spPr>
            <a:xfrm>
              <a:off x="8977338" y="3722865"/>
              <a:ext cx="180975" cy="180975"/>
            </a:xfrm>
            <a:prstGeom prst="rect">
              <a:avLst/>
            </a:prstGeom>
          </p:spPr>
        </p:pic>
        <p:pic>
          <p:nvPicPr>
            <p:cNvPr id="7" name="object 7"/>
            <p:cNvPicPr/>
            <p:nvPr/>
          </p:nvPicPr>
          <p:blipFill>
            <a:blip r:embed="rId3" cstate="print"/>
            <a:stretch>
              <a:fillRect/>
            </a:stretch>
          </p:blipFill>
          <p:spPr>
            <a:xfrm>
              <a:off x="8977338" y="4475340"/>
              <a:ext cx="180975" cy="180975"/>
            </a:xfrm>
            <a:prstGeom prst="rect">
              <a:avLst/>
            </a:prstGeom>
          </p:spPr>
        </p:pic>
        <p:pic>
          <p:nvPicPr>
            <p:cNvPr id="8" name="object 8"/>
            <p:cNvPicPr/>
            <p:nvPr/>
          </p:nvPicPr>
          <p:blipFill>
            <a:blip r:embed="rId2" cstate="print"/>
            <a:stretch>
              <a:fillRect/>
            </a:stretch>
          </p:blipFill>
          <p:spPr>
            <a:xfrm>
              <a:off x="8977338" y="5218290"/>
              <a:ext cx="180975" cy="180975"/>
            </a:xfrm>
            <a:prstGeom prst="rect">
              <a:avLst/>
            </a:prstGeom>
          </p:spPr>
        </p:pic>
        <p:pic>
          <p:nvPicPr>
            <p:cNvPr id="9" name="object 9"/>
            <p:cNvPicPr/>
            <p:nvPr/>
          </p:nvPicPr>
          <p:blipFill>
            <a:blip r:embed="rId3" cstate="print"/>
            <a:stretch>
              <a:fillRect/>
            </a:stretch>
          </p:blipFill>
          <p:spPr>
            <a:xfrm>
              <a:off x="8977338" y="5970765"/>
              <a:ext cx="180975" cy="180975"/>
            </a:xfrm>
            <a:prstGeom prst="rect">
              <a:avLst/>
            </a:prstGeom>
          </p:spPr>
        </p:pic>
        <p:pic>
          <p:nvPicPr>
            <p:cNvPr id="10" name="object 10"/>
            <p:cNvPicPr/>
            <p:nvPr/>
          </p:nvPicPr>
          <p:blipFill>
            <a:blip r:embed="rId4" cstate="print"/>
            <a:stretch>
              <a:fillRect/>
            </a:stretch>
          </p:blipFill>
          <p:spPr>
            <a:xfrm>
              <a:off x="1178554" y="1894510"/>
              <a:ext cx="6496050" cy="6496049"/>
            </a:xfrm>
            <a:prstGeom prst="rect">
              <a:avLst/>
            </a:prstGeom>
          </p:spPr>
        </p:pic>
        <p:sp>
          <p:nvSpPr>
            <p:cNvPr id="11" name="object 11"/>
            <p:cNvSpPr/>
            <p:nvPr/>
          </p:nvSpPr>
          <p:spPr>
            <a:xfrm>
              <a:off x="229711" y="7157478"/>
              <a:ext cx="4408170" cy="2465070"/>
            </a:xfrm>
            <a:custGeom>
              <a:avLst/>
              <a:gdLst/>
              <a:ahLst/>
              <a:cxnLst/>
              <a:rect l="l" t="t" r="r" b="b"/>
              <a:pathLst>
                <a:path w="4408170" h="2465070">
                  <a:moveTo>
                    <a:pt x="4407719" y="0"/>
                  </a:moveTo>
                  <a:lnTo>
                    <a:pt x="0" y="0"/>
                  </a:lnTo>
                  <a:lnTo>
                    <a:pt x="0" y="2464475"/>
                  </a:lnTo>
                  <a:lnTo>
                    <a:pt x="2203862" y="2464475"/>
                  </a:lnTo>
                  <a:lnTo>
                    <a:pt x="4407719" y="2464475"/>
                  </a:lnTo>
                  <a:lnTo>
                    <a:pt x="4407719" y="0"/>
                  </a:lnTo>
                  <a:close/>
                </a:path>
              </a:pathLst>
            </a:custGeom>
            <a:solidFill>
              <a:srgbClr val="2F3B42"/>
            </a:solidFill>
          </p:spPr>
          <p:txBody>
            <a:bodyPr wrap="square" lIns="0" tIns="0" rIns="0" bIns="0" rtlCol="0"/>
            <a:lstStyle/>
            <a:p>
              <a:endParaRPr/>
            </a:p>
          </p:txBody>
        </p:sp>
        <p:sp>
          <p:nvSpPr>
            <p:cNvPr id="12" name="object 12"/>
            <p:cNvSpPr/>
            <p:nvPr/>
          </p:nvSpPr>
          <p:spPr>
            <a:xfrm>
              <a:off x="229709" y="7157478"/>
              <a:ext cx="4408170" cy="2465070"/>
            </a:xfrm>
            <a:custGeom>
              <a:avLst/>
              <a:gdLst/>
              <a:ahLst/>
              <a:cxnLst/>
              <a:rect l="l" t="t" r="r" b="b"/>
              <a:pathLst>
                <a:path w="4408170" h="2465070">
                  <a:moveTo>
                    <a:pt x="2203851" y="2464475"/>
                  </a:moveTo>
                  <a:lnTo>
                    <a:pt x="0" y="2464475"/>
                  </a:lnTo>
                  <a:lnTo>
                    <a:pt x="0" y="0"/>
                  </a:lnTo>
                  <a:lnTo>
                    <a:pt x="4407707" y="0"/>
                  </a:lnTo>
                  <a:lnTo>
                    <a:pt x="4407707" y="2464475"/>
                  </a:lnTo>
                  <a:lnTo>
                    <a:pt x="2203851" y="2464475"/>
                  </a:lnTo>
                  <a:close/>
                </a:path>
              </a:pathLst>
            </a:custGeom>
            <a:ln w="18719">
              <a:solidFill>
                <a:srgbClr val="FFFFFF"/>
              </a:solidFill>
            </a:ln>
          </p:spPr>
          <p:txBody>
            <a:bodyPr wrap="square" lIns="0" tIns="0" rIns="0" bIns="0" rtlCol="0"/>
            <a:lstStyle/>
            <a:p>
              <a:endParaRPr/>
            </a:p>
          </p:txBody>
        </p:sp>
        <p:sp>
          <p:nvSpPr>
            <p:cNvPr id="13" name="object 13"/>
            <p:cNvSpPr/>
            <p:nvPr/>
          </p:nvSpPr>
          <p:spPr>
            <a:xfrm>
              <a:off x="229711" y="7157480"/>
              <a:ext cx="4408170" cy="742315"/>
            </a:xfrm>
            <a:custGeom>
              <a:avLst/>
              <a:gdLst/>
              <a:ahLst/>
              <a:cxnLst/>
              <a:rect l="l" t="t" r="r" b="b"/>
              <a:pathLst>
                <a:path w="4408170" h="742315">
                  <a:moveTo>
                    <a:pt x="2203858" y="742233"/>
                  </a:moveTo>
                  <a:lnTo>
                    <a:pt x="0" y="742233"/>
                  </a:lnTo>
                  <a:lnTo>
                    <a:pt x="0" y="0"/>
                  </a:lnTo>
                  <a:lnTo>
                    <a:pt x="4407713" y="0"/>
                  </a:lnTo>
                  <a:lnTo>
                    <a:pt x="4407713" y="742233"/>
                  </a:lnTo>
                  <a:lnTo>
                    <a:pt x="2203858" y="742233"/>
                  </a:lnTo>
                  <a:close/>
                </a:path>
              </a:pathLst>
            </a:custGeom>
            <a:ln w="18718">
              <a:solidFill>
                <a:srgbClr val="FFFFFF"/>
              </a:solidFill>
            </a:ln>
          </p:spPr>
          <p:txBody>
            <a:bodyPr wrap="square" lIns="0" tIns="0" rIns="0" bIns="0" rtlCol="0"/>
            <a:lstStyle/>
            <a:p>
              <a:endParaRPr/>
            </a:p>
          </p:txBody>
        </p:sp>
        <p:sp>
          <p:nvSpPr>
            <p:cNvPr id="14" name="object 14"/>
            <p:cNvSpPr/>
            <p:nvPr/>
          </p:nvSpPr>
          <p:spPr>
            <a:xfrm>
              <a:off x="4112620" y="7382835"/>
              <a:ext cx="226060" cy="225425"/>
            </a:xfrm>
            <a:custGeom>
              <a:avLst/>
              <a:gdLst/>
              <a:ahLst/>
              <a:cxnLst/>
              <a:rect l="l" t="t" r="r" b="b"/>
              <a:pathLst>
                <a:path w="226060" h="225425">
                  <a:moveTo>
                    <a:pt x="723" y="0"/>
                  </a:moveTo>
                  <a:lnTo>
                    <a:pt x="225964" y="225367"/>
                  </a:lnTo>
                </a:path>
                <a:path w="226060" h="225425">
                  <a:moveTo>
                    <a:pt x="225240" y="0"/>
                  </a:moveTo>
                  <a:lnTo>
                    <a:pt x="0" y="225367"/>
                  </a:lnTo>
                </a:path>
              </a:pathLst>
            </a:custGeom>
            <a:ln w="18715">
              <a:solidFill>
                <a:srgbClr val="FFFFFF"/>
              </a:solidFill>
            </a:ln>
          </p:spPr>
          <p:txBody>
            <a:bodyPr wrap="square" lIns="0" tIns="0" rIns="0" bIns="0" rtlCol="0"/>
            <a:lstStyle/>
            <a:p>
              <a:endParaRPr/>
            </a:p>
          </p:txBody>
        </p:sp>
        <p:sp>
          <p:nvSpPr>
            <p:cNvPr id="15" name="object 15"/>
            <p:cNvSpPr/>
            <p:nvPr/>
          </p:nvSpPr>
          <p:spPr>
            <a:xfrm>
              <a:off x="3032493" y="7494384"/>
              <a:ext cx="339090" cy="20320"/>
            </a:xfrm>
            <a:custGeom>
              <a:avLst/>
              <a:gdLst/>
              <a:ahLst/>
              <a:cxnLst/>
              <a:rect l="l" t="t" r="r" b="b"/>
              <a:pathLst>
                <a:path w="339089" h="20320">
                  <a:moveTo>
                    <a:pt x="338480" y="1524"/>
                  </a:moveTo>
                  <a:lnTo>
                    <a:pt x="88" y="0"/>
                  </a:lnTo>
                  <a:lnTo>
                    <a:pt x="0" y="18719"/>
                  </a:lnTo>
                  <a:lnTo>
                    <a:pt x="338404" y="20243"/>
                  </a:lnTo>
                  <a:lnTo>
                    <a:pt x="338480" y="1524"/>
                  </a:lnTo>
                  <a:close/>
                </a:path>
              </a:pathLst>
            </a:custGeom>
            <a:solidFill>
              <a:srgbClr val="FFFFFF"/>
            </a:solidFill>
          </p:spPr>
          <p:txBody>
            <a:bodyPr wrap="square" lIns="0" tIns="0" rIns="0" bIns="0" rtlCol="0"/>
            <a:lstStyle/>
            <a:p>
              <a:endParaRPr/>
            </a:p>
          </p:txBody>
        </p:sp>
        <p:sp>
          <p:nvSpPr>
            <p:cNvPr id="16" name="object 16"/>
            <p:cNvSpPr/>
            <p:nvPr/>
          </p:nvSpPr>
          <p:spPr>
            <a:xfrm>
              <a:off x="3625227" y="7382827"/>
              <a:ext cx="224790" cy="224790"/>
            </a:xfrm>
            <a:custGeom>
              <a:avLst/>
              <a:gdLst/>
              <a:ahLst/>
              <a:cxnLst/>
              <a:rect l="l" t="t" r="r" b="b"/>
              <a:pathLst>
                <a:path w="224789" h="224790">
                  <a:moveTo>
                    <a:pt x="112306" y="224612"/>
                  </a:moveTo>
                  <a:lnTo>
                    <a:pt x="0" y="224612"/>
                  </a:lnTo>
                  <a:lnTo>
                    <a:pt x="0" y="0"/>
                  </a:lnTo>
                  <a:lnTo>
                    <a:pt x="224612" y="0"/>
                  </a:lnTo>
                  <a:lnTo>
                    <a:pt x="224612" y="224612"/>
                  </a:lnTo>
                  <a:lnTo>
                    <a:pt x="112306" y="224612"/>
                  </a:lnTo>
                  <a:close/>
                </a:path>
              </a:pathLst>
            </a:custGeom>
            <a:ln w="18718">
              <a:solidFill>
                <a:srgbClr val="FFFFFF"/>
              </a:solidFill>
            </a:ln>
          </p:spPr>
          <p:txBody>
            <a:bodyPr wrap="square" lIns="0" tIns="0" rIns="0" bIns="0" rtlCol="0"/>
            <a:lstStyle/>
            <a:p>
              <a:endParaRPr/>
            </a:p>
          </p:txBody>
        </p:sp>
        <p:pic>
          <p:nvPicPr>
            <p:cNvPr id="17" name="object 17"/>
            <p:cNvPicPr/>
            <p:nvPr/>
          </p:nvPicPr>
          <p:blipFill>
            <a:blip r:embed="rId5" cstate="print"/>
            <a:stretch>
              <a:fillRect/>
            </a:stretch>
          </p:blipFill>
          <p:spPr>
            <a:xfrm>
              <a:off x="229712" y="7158198"/>
              <a:ext cx="4408435" cy="2465184"/>
            </a:xfrm>
            <a:prstGeom prst="rect">
              <a:avLst/>
            </a:prstGeom>
          </p:spPr>
        </p:pic>
        <p:pic>
          <p:nvPicPr>
            <p:cNvPr id="18" name="object 18"/>
            <p:cNvPicPr/>
            <p:nvPr/>
          </p:nvPicPr>
          <p:blipFill>
            <a:blip r:embed="rId6" cstate="print"/>
            <a:stretch>
              <a:fillRect/>
            </a:stretch>
          </p:blipFill>
          <p:spPr>
            <a:xfrm>
              <a:off x="545592" y="8284464"/>
              <a:ext cx="890016" cy="947927"/>
            </a:xfrm>
            <a:prstGeom prst="rect">
              <a:avLst/>
            </a:prstGeom>
          </p:spPr>
        </p:pic>
        <p:pic>
          <p:nvPicPr>
            <p:cNvPr id="19" name="object 19"/>
            <p:cNvPicPr/>
            <p:nvPr/>
          </p:nvPicPr>
          <p:blipFill>
            <a:blip r:embed="rId7" cstate="print"/>
            <a:stretch>
              <a:fillRect/>
            </a:stretch>
          </p:blipFill>
          <p:spPr>
            <a:xfrm>
              <a:off x="1624583" y="8284464"/>
              <a:ext cx="652272" cy="947927"/>
            </a:xfrm>
            <a:prstGeom prst="rect">
              <a:avLst/>
            </a:prstGeom>
          </p:spPr>
        </p:pic>
        <p:pic>
          <p:nvPicPr>
            <p:cNvPr id="20" name="object 20"/>
            <p:cNvPicPr/>
            <p:nvPr/>
          </p:nvPicPr>
          <p:blipFill>
            <a:blip r:embed="rId8" cstate="print"/>
            <a:stretch>
              <a:fillRect/>
            </a:stretch>
          </p:blipFill>
          <p:spPr>
            <a:xfrm>
              <a:off x="2667000" y="8284464"/>
              <a:ext cx="777239" cy="947927"/>
            </a:xfrm>
            <a:prstGeom prst="rect">
              <a:avLst/>
            </a:prstGeom>
          </p:spPr>
        </p:pic>
        <p:pic>
          <p:nvPicPr>
            <p:cNvPr id="21" name="object 21"/>
            <p:cNvPicPr/>
            <p:nvPr/>
          </p:nvPicPr>
          <p:blipFill>
            <a:blip r:embed="rId9" cstate="print"/>
            <a:stretch>
              <a:fillRect/>
            </a:stretch>
          </p:blipFill>
          <p:spPr>
            <a:xfrm>
              <a:off x="3572256" y="8284464"/>
              <a:ext cx="612648" cy="947927"/>
            </a:xfrm>
            <a:prstGeom prst="rect">
              <a:avLst/>
            </a:prstGeom>
          </p:spPr>
        </p:pic>
      </p:grpSp>
      <p:sp>
        <p:nvSpPr>
          <p:cNvPr id="22" name="object 22"/>
          <p:cNvSpPr txBox="1"/>
          <p:nvPr/>
        </p:nvSpPr>
        <p:spPr>
          <a:xfrm>
            <a:off x="9388652" y="1846218"/>
            <a:ext cx="3066415" cy="4562146"/>
          </a:xfrm>
          <a:prstGeom prst="rect">
            <a:avLst/>
          </a:prstGeom>
        </p:spPr>
        <p:txBody>
          <a:bodyPr vert="horz" wrap="square" lIns="0" tIns="12065" rIns="0" bIns="0" rtlCol="0">
            <a:spAutoFit/>
          </a:bodyPr>
          <a:lstStyle/>
          <a:p>
            <a:pPr marL="12700" marR="5080">
              <a:lnSpc>
                <a:spcPct val="100499"/>
              </a:lnSpc>
              <a:spcBef>
                <a:spcPts val="95"/>
              </a:spcBef>
            </a:pPr>
            <a:r>
              <a:rPr sz="4900" spc="-450" dirty="0">
                <a:solidFill>
                  <a:srgbClr val="FFFFFF"/>
                </a:solidFill>
                <a:latin typeface="Microsoft Sans Serif"/>
                <a:cs typeface="Microsoft Sans Serif"/>
              </a:rPr>
              <a:t>Numpy </a:t>
            </a:r>
            <a:r>
              <a:rPr sz="4900" spc="-445" dirty="0">
                <a:solidFill>
                  <a:srgbClr val="FFFFFF"/>
                </a:solidFill>
                <a:latin typeface="Microsoft Sans Serif"/>
                <a:cs typeface="Microsoft Sans Serif"/>
              </a:rPr>
              <a:t> </a:t>
            </a:r>
            <a:r>
              <a:rPr sz="4900" spc="-114" dirty="0">
                <a:solidFill>
                  <a:srgbClr val="FFFFFF"/>
                </a:solidFill>
                <a:latin typeface="Microsoft Sans Serif"/>
                <a:cs typeface="Microsoft Sans Serif"/>
              </a:rPr>
              <a:t>Pandas </a:t>
            </a:r>
            <a:r>
              <a:rPr sz="4900" spc="-110" dirty="0">
                <a:solidFill>
                  <a:srgbClr val="FFFFFF"/>
                </a:solidFill>
                <a:latin typeface="Microsoft Sans Serif"/>
                <a:cs typeface="Microsoft Sans Serif"/>
              </a:rPr>
              <a:t> </a:t>
            </a:r>
            <a:r>
              <a:rPr sz="4900" spc="5" dirty="0">
                <a:solidFill>
                  <a:srgbClr val="FFFFFF"/>
                </a:solidFill>
                <a:latin typeface="Microsoft Sans Serif"/>
                <a:cs typeface="Microsoft Sans Serif"/>
              </a:rPr>
              <a:t>Seaborn </a:t>
            </a:r>
            <a:r>
              <a:rPr sz="4900" spc="10" dirty="0">
                <a:solidFill>
                  <a:srgbClr val="FFFFFF"/>
                </a:solidFill>
                <a:latin typeface="Microsoft Sans Serif"/>
                <a:cs typeface="Microsoft Sans Serif"/>
              </a:rPr>
              <a:t> </a:t>
            </a:r>
            <a:endParaRPr lang="en-US" sz="4900" spc="645" dirty="0">
              <a:solidFill>
                <a:srgbClr val="FFFFFF"/>
              </a:solidFill>
              <a:latin typeface="Microsoft Sans Serif"/>
              <a:cs typeface="Microsoft Sans Serif"/>
            </a:endParaRPr>
          </a:p>
          <a:p>
            <a:pPr marL="12700" marR="5080">
              <a:lnSpc>
                <a:spcPct val="100499"/>
              </a:lnSpc>
              <a:spcBef>
                <a:spcPts val="95"/>
              </a:spcBef>
            </a:pPr>
            <a:r>
              <a:rPr lang="en-US" sz="4900" spc="645" dirty="0" err="1">
                <a:solidFill>
                  <a:srgbClr val="FFFFFF"/>
                </a:solidFill>
                <a:latin typeface="Microsoft Sans Serif"/>
                <a:cs typeface="Microsoft Sans Serif"/>
              </a:rPr>
              <a:t>Plotly</a:t>
            </a:r>
            <a:r>
              <a:rPr sz="4900" spc="645" dirty="0">
                <a:solidFill>
                  <a:srgbClr val="FFFFFF"/>
                </a:solidFill>
                <a:latin typeface="Microsoft Sans Serif"/>
                <a:cs typeface="Microsoft Sans Serif"/>
              </a:rPr>
              <a:t> </a:t>
            </a:r>
            <a:r>
              <a:rPr sz="4900" spc="650" dirty="0">
                <a:solidFill>
                  <a:srgbClr val="FFFFFF"/>
                </a:solidFill>
                <a:latin typeface="Microsoft Sans Serif"/>
                <a:cs typeface="Microsoft Sans Serif"/>
              </a:rPr>
              <a:t> </a:t>
            </a:r>
            <a:r>
              <a:rPr sz="4900" spc="395" dirty="0" err="1">
                <a:solidFill>
                  <a:srgbClr val="FFFFFF"/>
                </a:solidFill>
                <a:latin typeface="Microsoft Sans Serif"/>
                <a:cs typeface="Microsoft Sans Serif"/>
              </a:rPr>
              <a:t>sklearn</a:t>
            </a:r>
            <a:r>
              <a:rPr sz="4900" spc="395" dirty="0">
                <a:solidFill>
                  <a:srgbClr val="FFFFFF"/>
                </a:solidFill>
                <a:latin typeface="Microsoft Sans Serif"/>
                <a:cs typeface="Microsoft Sans Serif"/>
              </a:rPr>
              <a:t> </a:t>
            </a:r>
            <a:r>
              <a:rPr sz="4900" spc="400" dirty="0">
                <a:solidFill>
                  <a:srgbClr val="FFFFFF"/>
                </a:solidFill>
                <a:latin typeface="Microsoft Sans Serif"/>
                <a:cs typeface="Microsoft Sans Serif"/>
              </a:rPr>
              <a:t> </a:t>
            </a:r>
            <a:endParaRPr lang="en-US" sz="4900" spc="204" dirty="0">
              <a:solidFill>
                <a:srgbClr val="FFFFFF"/>
              </a:solidFill>
              <a:latin typeface="Microsoft Sans Serif"/>
              <a:cs typeface="Microsoft Sans Serif"/>
            </a:endParaRPr>
          </a:p>
          <a:p>
            <a:pPr marL="12700" marR="5080">
              <a:lnSpc>
                <a:spcPct val="100499"/>
              </a:lnSpc>
              <a:spcBef>
                <a:spcPts val="95"/>
              </a:spcBef>
            </a:pPr>
            <a:r>
              <a:rPr lang="en-IN" sz="4900" spc="204" dirty="0">
                <a:solidFill>
                  <a:srgbClr val="FFFFFF"/>
                </a:solidFill>
                <a:latin typeface="Microsoft Sans Serif"/>
                <a:cs typeface="Microsoft Sans Serif"/>
              </a:rPr>
              <a:t>cufflinks</a:t>
            </a:r>
            <a:endParaRPr sz="4900" dirty="0">
              <a:latin typeface="Microsoft Sans Serif"/>
              <a:cs typeface="Microsoft Sans Serif"/>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55496" y="1795380"/>
            <a:ext cx="6136640" cy="1467709"/>
          </a:xfrm>
          <a:prstGeom prst="rect">
            <a:avLst/>
          </a:prstGeom>
        </p:spPr>
        <p:txBody>
          <a:bodyPr vert="horz" wrap="square" lIns="0" tIns="13335" rIns="0" bIns="0" rtlCol="0">
            <a:spAutoFit/>
          </a:bodyPr>
          <a:lstStyle/>
          <a:p>
            <a:pPr marL="12700" marR="5080">
              <a:lnSpc>
                <a:spcPct val="100400"/>
              </a:lnSpc>
              <a:spcBef>
                <a:spcPts val="105"/>
              </a:spcBef>
              <a:tabLst>
                <a:tab pos="2541270" algn="l"/>
                <a:tab pos="3383915" algn="l"/>
                <a:tab pos="5701665" algn="l"/>
              </a:tabLst>
            </a:pPr>
            <a:r>
              <a:rPr lang="en-US" sz="3200" dirty="0">
                <a:solidFill>
                  <a:schemeClr val="bg1"/>
                </a:solidFill>
                <a:latin typeface="Monaco" pitchFamily="2" charset="77"/>
                <a:cs typeface="Microsoft Sans Serif"/>
              </a:rPr>
              <a:t>Identifying Key Predictors of Completion </a:t>
            </a:r>
            <a:br>
              <a:rPr lang="en-US" sz="3200" dirty="0">
                <a:solidFill>
                  <a:schemeClr val="bg1"/>
                </a:solidFill>
                <a:latin typeface="Monaco" pitchFamily="2" charset="77"/>
                <a:cs typeface="Microsoft Sans Serif"/>
              </a:rPr>
            </a:br>
            <a:endParaRPr lang="en-US" sz="3050" dirty="0">
              <a:latin typeface="Microsoft Sans Serif"/>
              <a:cs typeface="Microsoft Sans Serif"/>
            </a:endParaRPr>
          </a:p>
        </p:txBody>
      </p:sp>
      <p:sp>
        <p:nvSpPr>
          <p:cNvPr id="3" name="object 3"/>
          <p:cNvSpPr txBox="1"/>
          <p:nvPr/>
        </p:nvSpPr>
        <p:spPr>
          <a:xfrm>
            <a:off x="1555496" y="3099952"/>
            <a:ext cx="6462395" cy="5829160"/>
          </a:xfrm>
          <a:prstGeom prst="rect">
            <a:avLst/>
          </a:prstGeom>
        </p:spPr>
        <p:txBody>
          <a:bodyPr vert="horz" wrap="square" lIns="0" tIns="12065" rIns="0" bIns="0" rtlCol="0">
            <a:spAutoFit/>
          </a:bodyPr>
          <a:lstStyle/>
          <a:p>
            <a:r>
              <a:rPr lang="en-IN" sz="1800" dirty="0">
                <a:solidFill>
                  <a:srgbClr val="FFFFFF"/>
                </a:solidFill>
                <a:effectLst/>
                <a:latin typeface="Monaco" pitchFamily="2" charset="77"/>
              </a:rPr>
              <a:t>Factors such as:-</a:t>
            </a:r>
          </a:p>
          <a:p>
            <a:endParaRPr lang="en-IN" sz="1800" dirty="0">
              <a:solidFill>
                <a:srgbClr val="FFFFFF"/>
              </a:solidFill>
              <a:effectLst/>
              <a:latin typeface="Monaco" pitchFamily="2" charset="77"/>
            </a:endParaRPr>
          </a:p>
          <a:p>
            <a:pPr marL="285750" indent="-285750">
              <a:buFont typeface="Arial" panose="020B0604020202020204" pitchFamily="34" charset="0"/>
              <a:buChar char="•"/>
            </a:pPr>
            <a:r>
              <a:rPr lang="en-IN" sz="1800" dirty="0" err="1">
                <a:solidFill>
                  <a:srgbClr val="CC8EF4"/>
                </a:solidFill>
                <a:effectLst/>
                <a:latin typeface="Monaco" pitchFamily="2" charset="77"/>
              </a:rPr>
              <a:t>CourseCategory</a:t>
            </a:r>
            <a:r>
              <a:rPr lang="en-IN" sz="1800" dirty="0">
                <a:solidFill>
                  <a:srgbClr val="FFFFFF"/>
                </a:solidFill>
                <a:effectLst/>
                <a:latin typeface="Monaco" pitchFamily="2" charset="77"/>
              </a:rPr>
              <a:t>: Category of the course taken by the user (e.g., Programming, Business, Arts) </a:t>
            </a:r>
          </a:p>
          <a:p>
            <a:pPr marL="285750" indent="-285750">
              <a:buFont typeface="Arial" panose="020B0604020202020204" pitchFamily="34" charset="0"/>
              <a:buChar char="•"/>
            </a:pPr>
            <a:r>
              <a:rPr lang="en-IN" sz="1800" dirty="0" err="1">
                <a:solidFill>
                  <a:srgbClr val="CC8EF4"/>
                </a:solidFill>
                <a:effectLst/>
                <a:latin typeface="Monaco" pitchFamily="2" charset="77"/>
              </a:rPr>
              <a:t>TimeSpentOnCourse</a:t>
            </a:r>
            <a:r>
              <a:rPr lang="en-IN" sz="1800" dirty="0">
                <a:solidFill>
                  <a:srgbClr val="CC8EF4"/>
                </a:solidFill>
                <a:effectLst/>
                <a:latin typeface="Monaco" pitchFamily="2" charset="77"/>
              </a:rPr>
              <a:t>: </a:t>
            </a:r>
            <a:r>
              <a:rPr lang="en-IN" sz="1800" dirty="0">
                <a:solidFill>
                  <a:srgbClr val="FFFFFF"/>
                </a:solidFill>
                <a:effectLst/>
                <a:latin typeface="Monaco" pitchFamily="2" charset="77"/>
              </a:rPr>
              <a:t>Total time spent by the user on the course in hours </a:t>
            </a:r>
          </a:p>
          <a:p>
            <a:pPr marL="285750" indent="-285750">
              <a:buFont typeface="Arial" panose="020B0604020202020204" pitchFamily="34" charset="0"/>
              <a:buChar char="•"/>
            </a:pPr>
            <a:r>
              <a:rPr lang="en-IN" sz="1800" dirty="0" err="1">
                <a:solidFill>
                  <a:srgbClr val="CC8EF4"/>
                </a:solidFill>
                <a:effectLst/>
                <a:latin typeface="Monaco" pitchFamily="2" charset="77"/>
              </a:rPr>
              <a:t>NumberOfVideosWatched</a:t>
            </a:r>
            <a:r>
              <a:rPr lang="en-IN" sz="1800" dirty="0">
                <a:solidFill>
                  <a:srgbClr val="CC8EF4"/>
                </a:solidFill>
                <a:effectLst/>
                <a:latin typeface="Monaco" pitchFamily="2" charset="77"/>
              </a:rPr>
              <a:t>: </a:t>
            </a:r>
            <a:r>
              <a:rPr lang="en-IN" sz="1800" dirty="0">
                <a:solidFill>
                  <a:srgbClr val="FFFFFF"/>
                </a:solidFill>
                <a:effectLst/>
                <a:latin typeface="Monaco" pitchFamily="2" charset="77"/>
              </a:rPr>
              <a:t>Total number of videos watched by the user</a:t>
            </a:r>
            <a:endParaRPr lang="en-IN" dirty="0">
              <a:solidFill>
                <a:srgbClr val="FFFFFF"/>
              </a:solidFill>
              <a:latin typeface="Monaco" pitchFamily="2" charset="77"/>
            </a:endParaRPr>
          </a:p>
          <a:p>
            <a:pPr marL="285750" indent="-285750">
              <a:buFont typeface="Arial" panose="020B0604020202020204" pitchFamily="34" charset="0"/>
              <a:buChar char="•"/>
            </a:pPr>
            <a:r>
              <a:rPr lang="en-IN" sz="1800" dirty="0" err="1">
                <a:solidFill>
                  <a:srgbClr val="CC8EF4"/>
                </a:solidFill>
                <a:effectLst/>
                <a:latin typeface="Monaco" pitchFamily="2" charset="77"/>
              </a:rPr>
              <a:t>NumberOfQuizzesTaken</a:t>
            </a:r>
            <a:r>
              <a:rPr lang="en-IN" sz="1800" dirty="0">
                <a:solidFill>
                  <a:srgbClr val="FFFFFF"/>
                </a:solidFill>
                <a:effectLst/>
                <a:latin typeface="Monaco" pitchFamily="2" charset="77"/>
              </a:rPr>
              <a:t>: Total number of quizzes taken by the user</a:t>
            </a:r>
            <a:endParaRPr lang="en-IN" dirty="0">
              <a:solidFill>
                <a:srgbClr val="FFFFFF"/>
              </a:solidFill>
              <a:latin typeface="Monaco" pitchFamily="2" charset="77"/>
            </a:endParaRPr>
          </a:p>
          <a:p>
            <a:pPr marL="285750" indent="-285750">
              <a:buFont typeface="Arial" panose="020B0604020202020204" pitchFamily="34" charset="0"/>
              <a:buChar char="•"/>
            </a:pPr>
            <a:r>
              <a:rPr lang="en-IN" sz="1800" dirty="0" err="1">
                <a:solidFill>
                  <a:srgbClr val="CC8EF4"/>
                </a:solidFill>
                <a:effectLst/>
                <a:latin typeface="Monaco" pitchFamily="2" charset="77"/>
              </a:rPr>
              <a:t>QuizScores</a:t>
            </a:r>
            <a:r>
              <a:rPr lang="en-IN" sz="1800" dirty="0">
                <a:solidFill>
                  <a:srgbClr val="CC8EF4"/>
                </a:solidFill>
                <a:effectLst/>
                <a:latin typeface="Monaco" pitchFamily="2" charset="77"/>
              </a:rPr>
              <a:t>: </a:t>
            </a:r>
            <a:r>
              <a:rPr lang="en-IN" sz="1800" dirty="0">
                <a:solidFill>
                  <a:srgbClr val="FFFFFF"/>
                </a:solidFill>
                <a:effectLst/>
                <a:latin typeface="Monaco" pitchFamily="2" charset="77"/>
              </a:rPr>
              <a:t>Average scores achieved by the user in quizzes (percentage)</a:t>
            </a:r>
          </a:p>
          <a:p>
            <a:pPr marL="285750" indent="-285750">
              <a:buFont typeface="Arial" panose="020B0604020202020204" pitchFamily="34" charset="0"/>
              <a:buChar char="•"/>
            </a:pPr>
            <a:r>
              <a:rPr lang="en-IN" sz="1800" dirty="0" err="1">
                <a:solidFill>
                  <a:srgbClr val="CC8EF4"/>
                </a:solidFill>
                <a:effectLst/>
                <a:latin typeface="Monaco" pitchFamily="2" charset="77"/>
              </a:rPr>
              <a:t>CompletionRate</a:t>
            </a:r>
            <a:r>
              <a:rPr lang="en-IN" sz="1800" dirty="0">
                <a:solidFill>
                  <a:srgbClr val="CC8EF4"/>
                </a:solidFill>
                <a:effectLst/>
                <a:latin typeface="Monaco" pitchFamily="2" charset="77"/>
              </a:rPr>
              <a:t>: </a:t>
            </a:r>
            <a:r>
              <a:rPr lang="en-IN" sz="1800" dirty="0">
                <a:solidFill>
                  <a:srgbClr val="FFFFFF"/>
                </a:solidFill>
                <a:effectLst/>
                <a:latin typeface="Monaco" pitchFamily="2" charset="77"/>
              </a:rPr>
              <a:t>Percentage of course content completed by the user</a:t>
            </a:r>
          </a:p>
          <a:p>
            <a:pPr marL="285750" indent="-285750">
              <a:buFont typeface="Arial" panose="020B0604020202020204" pitchFamily="34" charset="0"/>
              <a:buChar char="•"/>
            </a:pPr>
            <a:r>
              <a:rPr lang="en-IN" sz="1800" dirty="0" err="1">
                <a:solidFill>
                  <a:srgbClr val="CC8EF4"/>
                </a:solidFill>
                <a:effectLst/>
                <a:latin typeface="Monaco" pitchFamily="2" charset="77"/>
              </a:rPr>
              <a:t>DeviceType</a:t>
            </a:r>
            <a:r>
              <a:rPr lang="en-IN" sz="1800" dirty="0">
                <a:solidFill>
                  <a:srgbClr val="CC8EF4"/>
                </a:solidFill>
                <a:effectLst/>
                <a:latin typeface="Monaco" pitchFamily="2" charset="77"/>
              </a:rPr>
              <a:t>: </a:t>
            </a:r>
            <a:r>
              <a:rPr lang="en-IN" sz="1800" dirty="0">
                <a:solidFill>
                  <a:srgbClr val="FFFFFF"/>
                </a:solidFill>
                <a:effectLst/>
                <a:latin typeface="Monaco" pitchFamily="2" charset="77"/>
              </a:rPr>
              <a:t>Type of device used by the user (Device Type: Desktop (0) or Mobile (1)),</a:t>
            </a:r>
            <a:br>
              <a:rPr lang="en-IN" sz="1800" dirty="0">
                <a:solidFill>
                  <a:srgbClr val="FFFFFF"/>
                </a:solidFill>
                <a:effectLst/>
                <a:latin typeface="Monaco" pitchFamily="2" charset="77"/>
              </a:rPr>
            </a:br>
            <a:endParaRPr lang="en-IN" sz="1800" dirty="0">
              <a:solidFill>
                <a:srgbClr val="FFFFFF"/>
              </a:solidFill>
              <a:effectLst/>
              <a:latin typeface="Monaco" pitchFamily="2" charset="77"/>
            </a:endParaRPr>
          </a:p>
          <a:p>
            <a:pPr marL="285750" indent="-285750">
              <a:buFont typeface="Arial" panose="020B0604020202020204" pitchFamily="34" charset="0"/>
              <a:buChar char="•"/>
            </a:pPr>
            <a:r>
              <a:rPr lang="en-IN" dirty="0">
                <a:solidFill>
                  <a:srgbClr val="FFFFFF"/>
                </a:solidFill>
                <a:latin typeface="Monaco" pitchFamily="2" charset="77"/>
              </a:rPr>
              <a:t>This </a:t>
            </a:r>
            <a:r>
              <a:rPr lang="en-IN" sz="1800" dirty="0">
                <a:solidFill>
                  <a:srgbClr val="FFFFFF"/>
                </a:solidFill>
                <a:effectLst/>
                <a:latin typeface="Monaco" pitchFamily="2" charset="77"/>
              </a:rPr>
              <a:t>can all influence online course completion. Machine learning can uncover these relationships. </a:t>
            </a:r>
            <a:endParaRPr lang="en-IN" sz="2000" dirty="0">
              <a:effectLst/>
              <a:latin typeface="Monaco" pitchFamily="2" charset="77"/>
            </a:endParaRPr>
          </a:p>
        </p:txBody>
      </p:sp>
      <p:grpSp>
        <p:nvGrpSpPr>
          <p:cNvPr id="4" name="object 4"/>
          <p:cNvGrpSpPr/>
          <p:nvPr/>
        </p:nvGrpSpPr>
        <p:grpSpPr>
          <a:xfrm>
            <a:off x="8805671" y="1189313"/>
            <a:ext cx="9222105" cy="8629650"/>
            <a:chOff x="8805671" y="1189313"/>
            <a:chExt cx="9222105" cy="8629650"/>
          </a:xfrm>
        </p:grpSpPr>
        <p:pic>
          <p:nvPicPr>
            <p:cNvPr id="5" name="object 5"/>
            <p:cNvPicPr/>
            <p:nvPr/>
          </p:nvPicPr>
          <p:blipFill>
            <a:blip r:embed="rId2" cstate="print"/>
            <a:stretch>
              <a:fillRect/>
            </a:stretch>
          </p:blipFill>
          <p:spPr>
            <a:xfrm>
              <a:off x="10177919" y="1189313"/>
              <a:ext cx="7238999" cy="8629650"/>
            </a:xfrm>
            <a:prstGeom prst="rect">
              <a:avLst/>
            </a:prstGeom>
          </p:spPr>
        </p:pic>
        <p:sp>
          <p:nvSpPr>
            <p:cNvPr id="6" name="object 6"/>
            <p:cNvSpPr/>
            <p:nvPr/>
          </p:nvSpPr>
          <p:spPr>
            <a:xfrm>
              <a:off x="14477872" y="7160679"/>
              <a:ext cx="3540760" cy="2298700"/>
            </a:xfrm>
            <a:custGeom>
              <a:avLst/>
              <a:gdLst/>
              <a:ahLst/>
              <a:cxnLst/>
              <a:rect l="l" t="t" r="r" b="b"/>
              <a:pathLst>
                <a:path w="3540759" h="2298700">
                  <a:moveTo>
                    <a:pt x="3540252" y="0"/>
                  </a:moveTo>
                  <a:lnTo>
                    <a:pt x="0" y="0"/>
                  </a:lnTo>
                  <a:lnTo>
                    <a:pt x="0" y="2298105"/>
                  </a:lnTo>
                  <a:lnTo>
                    <a:pt x="1770507" y="2298105"/>
                  </a:lnTo>
                  <a:lnTo>
                    <a:pt x="3540252" y="2298105"/>
                  </a:lnTo>
                  <a:lnTo>
                    <a:pt x="3540252" y="0"/>
                  </a:lnTo>
                  <a:close/>
                </a:path>
              </a:pathLst>
            </a:custGeom>
            <a:solidFill>
              <a:srgbClr val="2F3B42"/>
            </a:solidFill>
          </p:spPr>
          <p:txBody>
            <a:bodyPr wrap="square" lIns="0" tIns="0" rIns="0" bIns="0" rtlCol="0"/>
            <a:lstStyle/>
            <a:p>
              <a:endParaRPr/>
            </a:p>
          </p:txBody>
        </p:sp>
        <p:sp>
          <p:nvSpPr>
            <p:cNvPr id="7" name="object 7"/>
            <p:cNvSpPr/>
            <p:nvPr/>
          </p:nvSpPr>
          <p:spPr>
            <a:xfrm>
              <a:off x="14477908" y="7159951"/>
              <a:ext cx="3540760" cy="2299335"/>
            </a:xfrm>
            <a:custGeom>
              <a:avLst/>
              <a:gdLst/>
              <a:ahLst/>
              <a:cxnLst/>
              <a:rect l="l" t="t" r="r" b="b"/>
              <a:pathLst>
                <a:path w="3540759" h="2299334">
                  <a:moveTo>
                    <a:pt x="1770415" y="2298832"/>
                  </a:moveTo>
                  <a:lnTo>
                    <a:pt x="0" y="2298832"/>
                  </a:lnTo>
                  <a:lnTo>
                    <a:pt x="0" y="723"/>
                  </a:lnTo>
                  <a:lnTo>
                    <a:pt x="3540195" y="723"/>
                  </a:lnTo>
                  <a:lnTo>
                    <a:pt x="3540195" y="2298832"/>
                  </a:lnTo>
                  <a:lnTo>
                    <a:pt x="1770415" y="2298832"/>
                  </a:lnTo>
                  <a:close/>
                </a:path>
                <a:path w="3540759" h="2299334">
                  <a:moveTo>
                    <a:pt x="1770415" y="753803"/>
                  </a:moveTo>
                  <a:lnTo>
                    <a:pt x="0" y="753803"/>
                  </a:lnTo>
                  <a:lnTo>
                    <a:pt x="0" y="0"/>
                  </a:lnTo>
                  <a:lnTo>
                    <a:pt x="3540195" y="0"/>
                  </a:lnTo>
                  <a:lnTo>
                    <a:pt x="3540195" y="753803"/>
                  </a:lnTo>
                  <a:lnTo>
                    <a:pt x="1770415" y="753803"/>
                  </a:lnTo>
                  <a:close/>
                </a:path>
                <a:path w="3540759" h="2299334">
                  <a:moveTo>
                    <a:pt x="3008817" y="228226"/>
                  </a:moveTo>
                  <a:lnTo>
                    <a:pt x="3237040" y="456452"/>
                  </a:lnTo>
                </a:path>
                <a:path w="3540759" h="2299334">
                  <a:moveTo>
                    <a:pt x="3236278" y="228226"/>
                  </a:moveTo>
                  <a:lnTo>
                    <a:pt x="3008055" y="456452"/>
                  </a:lnTo>
                </a:path>
                <a:path w="3540759" h="2299334">
                  <a:moveTo>
                    <a:pt x="1921675" y="341977"/>
                  </a:moveTo>
                  <a:lnTo>
                    <a:pt x="2245658" y="343425"/>
                  </a:lnTo>
                </a:path>
                <a:path w="3540759" h="2299334">
                  <a:moveTo>
                    <a:pt x="2627174" y="455741"/>
                  </a:moveTo>
                  <a:lnTo>
                    <a:pt x="2513507" y="455741"/>
                  </a:lnTo>
                  <a:lnTo>
                    <a:pt x="2513507" y="228226"/>
                  </a:lnTo>
                  <a:lnTo>
                    <a:pt x="2740968" y="228226"/>
                  </a:lnTo>
                  <a:lnTo>
                    <a:pt x="2740968" y="455741"/>
                  </a:lnTo>
                  <a:lnTo>
                    <a:pt x="2627174" y="455741"/>
                  </a:lnTo>
                  <a:close/>
                </a:path>
              </a:pathLst>
            </a:custGeom>
            <a:ln w="18719">
              <a:solidFill>
                <a:srgbClr val="FFFFFF"/>
              </a:solidFill>
            </a:ln>
          </p:spPr>
          <p:txBody>
            <a:bodyPr wrap="square" lIns="0" tIns="0" rIns="0" bIns="0" rtlCol="0"/>
            <a:lstStyle/>
            <a:p>
              <a:endParaRPr/>
            </a:p>
          </p:txBody>
        </p:sp>
        <p:pic>
          <p:nvPicPr>
            <p:cNvPr id="8" name="object 8"/>
            <p:cNvPicPr/>
            <p:nvPr/>
          </p:nvPicPr>
          <p:blipFill>
            <a:blip r:embed="rId3" cstate="print"/>
            <a:stretch>
              <a:fillRect/>
            </a:stretch>
          </p:blipFill>
          <p:spPr>
            <a:xfrm>
              <a:off x="15081503" y="8183880"/>
              <a:ext cx="487680" cy="947927"/>
            </a:xfrm>
            <a:prstGeom prst="rect">
              <a:avLst/>
            </a:prstGeom>
          </p:spPr>
        </p:pic>
        <p:pic>
          <p:nvPicPr>
            <p:cNvPr id="9" name="object 9"/>
            <p:cNvPicPr/>
            <p:nvPr/>
          </p:nvPicPr>
          <p:blipFill>
            <a:blip r:embed="rId4" cstate="print"/>
            <a:stretch>
              <a:fillRect/>
            </a:stretch>
          </p:blipFill>
          <p:spPr>
            <a:xfrm>
              <a:off x="16099535" y="8183880"/>
              <a:ext cx="460248" cy="947927"/>
            </a:xfrm>
            <a:prstGeom prst="rect">
              <a:avLst/>
            </a:prstGeom>
          </p:spPr>
        </p:pic>
        <p:pic>
          <p:nvPicPr>
            <p:cNvPr id="10" name="object 10"/>
            <p:cNvPicPr/>
            <p:nvPr/>
          </p:nvPicPr>
          <p:blipFill>
            <a:blip r:embed="rId5" cstate="print"/>
            <a:stretch>
              <a:fillRect/>
            </a:stretch>
          </p:blipFill>
          <p:spPr>
            <a:xfrm>
              <a:off x="16846295" y="8183880"/>
              <a:ext cx="649223" cy="947927"/>
            </a:xfrm>
            <a:prstGeom prst="rect">
              <a:avLst/>
            </a:prstGeom>
          </p:spPr>
        </p:pic>
        <p:pic>
          <p:nvPicPr>
            <p:cNvPr id="11" name="object 11"/>
            <p:cNvPicPr/>
            <p:nvPr/>
          </p:nvPicPr>
          <p:blipFill>
            <a:blip r:embed="rId6" cstate="print"/>
            <a:stretch>
              <a:fillRect/>
            </a:stretch>
          </p:blipFill>
          <p:spPr>
            <a:xfrm>
              <a:off x="14468983" y="7153774"/>
              <a:ext cx="3543300" cy="2311661"/>
            </a:xfrm>
            <a:prstGeom prst="rect">
              <a:avLst/>
            </a:prstGeom>
          </p:spPr>
        </p:pic>
        <p:pic>
          <p:nvPicPr>
            <p:cNvPr id="12" name="object 12"/>
            <p:cNvPicPr/>
            <p:nvPr/>
          </p:nvPicPr>
          <p:blipFill>
            <a:blip r:embed="rId7" cstate="print"/>
            <a:stretch>
              <a:fillRect/>
            </a:stretch>
          </p:blipFill>
          <p:spPr>
            <a:xfrm>
              <a:off x="8805671" y="1612392"/>
              <a:ext cx="984503" cy="1374648"/>
            </a:xfrm>
            <a:prstGeom prst="rect">
              <a:avLst/>
            </a:prstGeom>
          </p:spPr>
        </p:pic>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288000" cy="10287000"/>
          </a:xfrm>
          <a:prstGeom prst="rect">
            <a:avLst/>
          </a:prstGeom>
        </p:spPr>
      </p:pic>
      <p:grpSp>
        <p:nvGrpSpPr>
          <p:cNvPr id="3" name="object 3"/>
          <p:cNvGrpSpPr/>
          <p:nvPr/>
        </p:nvGrpSpPr>
        <p:grpSpPr>
          <a:xfrm>
            <a:off x="1421836" y="1064711"/>
            <a:ext cx="15442565" cy="8155940"/>
            <a:chOff x="1421836" y="1064711"/>
            <a:chExt cx="15442565" cy="8155940"/>
          </a:xfrm>
        </p:grpSpPr>
        <p:sp>
          <p:nvSpPr>
            <p:cNvPr id="4" name="object 4"/>
            <p:cNvSpPr/>
            <p:nvPr/>
          </p:nvSpPr>
          <p:spPr>
            <a:xfrm>
              <a:off x="1431367" y="1074247"/>
              <a:ext cx="15423515" cy="8136890"/>
            </a:xfrm>
            <a:custGeom>
              <a:avLst/>
              <a:gdLst/>
              <a:ahLst/>
              <a:cxnLst/>
              <a:rect l="l" t="t" r="r" b="b"/>
              <a:pathLst>
                <a:path w="15423515" h="8136890">
                  <a:moveTo>
                    <a:pt x="7711936" y="8136604"/>
                  </a:moveTo>
                  <a:lnTo>
                    <a:pt x="0" y="8136604"/>
                  </a:lnTo>
                  <a:lnTo>
                    <a:pt x="0" y="0"/>
                  </a:lnTo>
                  <a:lnTo>
                    <a:pt x="15423097" y="0"/>
                  </a:lnTo>
                  <a:lnTo>
                    <a:pt x="15423097" y="8136604"/>
                  </a:lnTo>
                  <a:lnTo>
                    <a:pt x="7711936" y="8136604"/>
                  </a:lnTo>
                  <a:close/>
                </a:path>
              </a:pathLst>
            </a:custGeom>
            <a:ln w="18719">
              <a:solidFill>
                <a:srgbClr val="FFFFFF"/>
              </a:solidFill>
            </a:ln>
          </p:spPr>
          <p:txBody>
            <a:bodyPr wrap="square" lIns="0" tIns="0" rIns="0" bIns="0" rtlCol="0"/>
            <a:lstStyle/>
            <a:p>
              <a:endParaRPr/>
            </a:p>
          </p:txBody>
        </p:sp>
        <p:sp>
          <p:nvSpPr>
            <p:cNvPr id="5" name="object 5"/>
            <p:cNvSpPr/>
            <p:nvPr/>
          </p:nvSpPr>
          <p:spPr>
            <a:xfrm>
              <a:off x="1431361" y="1074236"/>
              <a:ext cx="15423515" cy="742315"/>
            </a:xfrm>
            <a:custGeom>
              <a:avLst/>
              <a:gdLst/>
              <a:ahLst/>
              <a:cxnLst/>
              <a:rect l="l" t="t" r="r" b="b"/>
              <a:pathLst>
                <a:path w="15423515" h="742314">
                  <a:moveTo>
                    <a:pt x="7711876" y="742250"/>
                  </a:moveTo>
                  <a:lnTo>
                    <a:pt x="0" y="742250"/>
                  </a:lnTo>
                  <a:lnTo>
                    <a:pt x="0" y="0"/>
                  </a:lnTo>
                  <a:lnTo>
                    <a:pt x="15423016" y="0"/>
                  </a:lnTo>
                  <a:lnTo>
                    <a:pt x="15423016" y="742250"/>
                  </a:lnTo>
                  <a:lnTo>
                    <a:pt x="7711876" y="742250"/>
                  </a:lnTo>
                  <a:close/>
                </a:path>
              </a:pathLst>
            </a:custGeom>
            <a:ln w="18718">
              <a:solidFill>
                <a:srgbClr val="FFFFFF"/>
              </a:solidFill>
            </a:ln>
          </p:spPr>
          <p:txBody>
            <a:bodyPr wrap="square" lIns="0" tIns="0" rIns="0" bIns="0" rtlCol="0"/>
            <a:lstStyle/>
            <a:p>
              <a:endParaRPr/>
            </a:p>
          </p:txBody>
        </p:sp>
        <p:sp>
          <p:nvSpPr>
            <p:cNvPr id="6" name="object 6"/>
            <p:cNvSpPr/>
            <p:nvPr/>
          </p:nvSpPr>
          <p:spPr>
            <a:xfrm>
              <a:off x="16330320" y="1298929"/>
              <a:ext cx="226060" cy="225425"/>
            </a:xfrm>
            <a:custGeom>
              <a:avLst/>
              <a:gdLst/>
              <a:ahLst/>
              <a:cxnLst/>
              <a:rect l="l" t="t" r="r" b="b"/>
              <a:pathLst>
                <a:path w="226059" h="225425">
                  <a:moveTo>
                    <a:pt x="761" y="0"/>
                  </a:moveTo>
                  <a:lnTo>
                    <a:pt x="226002" y="225354"/>
                  </a:lnTo>
                </a:path>
                <a:path w="226059" h="225425">
                  <a:moveTo>
                    <a:pt x="225240" y="0"/>
                  </a:moveTo>
                  <a:lnTo>
                    <a:pt x="0" y="225354"/>
                  </a:lnTo>
                </a:path>
              </a:pathLst>
            </a:custGeom>
            <a:ln w="18715">
              <a:solidFill>
                <a:srgbClr val="FFFFFF"/>
              </a:solidFill>
            </a:ln>
          </p:spPr>
          <p:txBody>
            <a:bodyPr wrap="square" lIns="0" tIns="0" rIns="0" bIns="0" rtlCol="0"/>
            <a:lstStyle/>
            <a:p>
              <a:endParaRPr/>
            </a:p>
          </p:txBody>
        </p:sp>
        <p:sp>
          <p:nvSpPr>
            <p:cNvPr id="7" name="object 7"/>
            <p:cNvSpPr/>
            <p:nvPr/>
          </p:nvSpPr>
          <p:spPr>
            <a:xfrm>
              <a:off x="15250287" y="1411160"/>
              <a:ext cx="338455" cy="20320"/>
            </a:xfrm>
            <a:custGeom>
              <a:avLst/>
              <a:gdLst/>
              <a:ahLst/>
              <a:cxnLst/>
              <a:rect l="l" t="t" r="r" b="b"/>
              <a:pathLst>
                <a:path w="338455" h="20319">
                  <a:moveTo>
                    <a:pt x="338455" y="1524"/>
                  </a:moveTo>
                  <a:lnTo>
                    <a:pt x="0" y="0"/>
                  </a:lnTo>
                  <a:lnTo>
                    <a:pt x="0" y="18719"/>
                  </a:lnTo>
                  <a:lnTo>
                    <a:pt x="338328" y="20243"/>
                  </a:lnTo>
                  <a:lnTo>
                    <a:pt x="338455" y="1524"/>
                  </a:lnTo>
                  <a:close/>
                </a:path>
              </a:pathLst>
            </a:custGeom>
            <a:solidFill>
              <a:srgbClr val="FFFFFF"/>
            </a:solidFill>
          </p:spPr>
          <p:txBody>
            <a:bodyPr wrap="square" lIns="0" tIns="0" rIns="0" bIns="0" rtlCol="0"/>
            <a:lstStyle/>
            <a:p>
              <a:endParaRPr/>
            </a:p>
          </p:txBody>
        </p:sp>
        <p:sp>
          <p:nvSpPr>
            <p:cNvPr id="8" name="object 8"/>
            <p:cNvSpPr/>
            <p:nvPr/>
          </p:nvSpPr>
          <p:spPr>
            <a:xfrm>
              <a:off x="15842869" y="1298879"/>
              <a:ext cx="224790" cy="224790"/>
            </a:xfrm>
            <a:custGeom>
              <a:avLst/>
              <a:gdLst/>
              <a:ahLst/>
              <a:cxnLst/>
              <a:rect l="l" t="t" r="r" b="b"/>
              <a:pathLst>
                <a:path w="224790" h="224790">
                  <a:moveTo>
                    <a:pt x="112268" y="224612"/>
                  </a:moveTo>
                  <a:lnTo>
                    <a:pt x="0" y="224612"/>
                  </a:lnTo>
                  <a:lnTo>
                    <a:pt x="0" y="0"/>
                  </a:lnTo>
                  <a:lnTo>
                    <a:pt x="224663" y="0"/>
                  </a:lnTo>
                  <a:lnTo>
                    <a:pt x="224663" y="224612"/>
                  </a:lnTo>
                  <a:lnTo>
                    <a:pt x="112268" y="224612"/>
                  </a:lnTo>
                  <a:close/>
                </a:path>
              </a:pathLst>
            </a:custGeom>
            <a:ln w="18718">
              <a:solidFill>
                <a:srgbClr val="FFFFFF"/>
              </a:solidFill>
            </a:ln>
          </p:spPr>
          <p:txBody>
            <a:bodyPr wrap="square" lIns="0" tIns="0" rIns="0" bIns="0" rtlCol="0"/>
            <a:lstStyle/>
            <a:p>
              <a:endParaRPr/>
            </a:p>
          </p:txBody>
        </p:sp>
      </p:grpSp>
      <p:sp>
        <p:nvSpPr>
          <p:cNvPr id="9" name="object 9"/>
          <p:cNvSpPr txBox="1">
            <a:spLocks noGrp="1"/>
          </p:cNvSpPr>
          <p:nvPr>
            <p:ph type="title"/>
          </p:nvPr>
        </p:nvSpPr>
        <p:spPr>
          <a:xfrm>
            <a:off x="1940115" y="2153387"/>
            <a:ext cx="5302885" cy="2670603"/>
          </a:xfrm>
          <a:prstGeom prst="rect">
            <a:avLst/>
          </a:prstGeom>
        </p:spPr>
        <p:txBody>
          <a:bodyPr vert="horz" wrap="square" lIns="0" tIns="15875" rIns="0" bIns="0" rtlCol="0">
            <a:spAutoFit/>
          </a:bodyPr>
          <a:lstStyle/>
          <a:p>
            <a:pPr marL="12700" marR="5080">
              <a:lnSpc>
                <a:spcPct val="99500"/>
              </a:lnSpc>
              <a:spcBef>
                <a:spcPts val="125"/>
              </a:spcBef>
              <a:tabLst>
                <a:tab pos="2234565" algn="l"/>
                <a:tab pos="3345179" algn="l"/>
              </a:tabLst>
            </a:pPr>
            <a:r>
              <a:rPr lang="en-US" sz="4400" dirty="0">
                <a:solidFill>
                  <a:schemeClr val="bg1"/>
                </a:solidFill>
                <a:latin typeface="Monaco" pitchFamily="2" charset="77"/>
                <a:cs typeface="Microsoft Sans Serif"/>
              </a:rPr>
              <a:t>Personalized Support for Student Success </a:t>
            </a:r>
            <a:br>
              <a:rPr lang="en-US" sz="4400" dirty="0">
                <a:solidFill>
                  <a:schemeClr val="bg1"/>
                </a:solidFill>
                <a:latin typeface="Monaco" pitchFamily="2" charset="77"/>
                <a:cs typeface="Microsoft Sans Serif"/>
              </a:rPr>
            </a:br>
            <a:endParaRPr lang="en-US" sz="4050" dirty="0">
              <a:latin typeface="Microsoft Sans Serif"/>
              <a:cs typeface="Microsoft Sans Serif"/>
            </a:endParaRPr>
          </a:p>
        </p:txBody>
      </p:sp>
      <p:sp>
        <p:nvSpPr>
          <p:cNvPr id="11" name="object 11"/>
          <p:cNvSpPr txBox="1"/>
          <p:nvPr/>
        </p:nvSpPr>
        <p:spPr>
          <a:xfrm>
            <a:off x="1940839" y="4592646"/>
            <a:ext cx="6477000" cy="1119537"/>
          </a:xfrm>
          <a:prstGeom prst="rect">
            <a:avLst/>
          </a:prstGeom>
        </p:spPr>
        <p:txBody>
          <a:bodyPr vert="horz" wrap="square" lIns="0" tIns="11430" rIns="0" bIns="0" rtlCol="0">
            <a:spAutoFit/>
          </a:bodyPr>
          <a:lstStyle/>
          <a:p>
            <a:r>
              <a:rPr lang="en-IN" sz="1800" dirty="0">
                <a:solidFill>
                  <a:srgbClr val="FFFFFF"/>
                </a:solidFill>
                <a:effectLst/>
                <a:latin typeface="Monaco" pitchFamily="2" charset="77"/>
              </a:rPr>
              <a:t>By predicting which students are at risk of dropping out, instructors can provide </a:t>
            </a:r>
            <a:r>
              <a:rPr lang="en-IN" sz="1800" dirty="0">
                <a:solidFill>
                  <a:schemeClr val="bg1"/>
                </a:solidFill>
                <a:effectLst/>
                <a:latin typeface="Monaco" pitchFamily="2" charset="77"/>
              </a:rPr>
              <a:t>tailored support </a:t>
            </a:r>
            <a:r>
              <a:rPr lang="en-IN" sz="1800" dirty="0">
                <a:solidFill>
                  <a:srgbClr val="FFFFFF"/>
                </a:solidFill>
                <a:effectLst/>
                <a:latin typeface="Monaco" pitchFamily="2" charset="77"/>
              </a:rPr>
              <a:t>and interventions to improve their chances of successful completion. </a:t>
            </a:r>
            <a:endParaRPr lang="en-IN" sz="1600" dirty="0">
              <a:effectLst/>
              <a:latin typeface="Monaco" pitchFamily="2" charset="77"/>
            </a:endParaRPr>
          </a:p>
        </p:txBody>
      </p:sp>
      <p:grpSp>
        <p:nvGrpSpPr>
          <p:cNvPr id="12" name="object 12"/>
          <p:cNvGrpSpPr/>
          <p:nvPr/>
        </p:nvGrpSpPr>
        <p:grpSpPr>
          <a:xfrm>
            <a:off x="9824440" y="2213711"/>
            <a:ext cx="7788909" cy="7756525"/>
            <a:chOff x="9824440" y="2213711"/>
            <a:chExt cx="7788909" cy="7756525"/>
          </a:xfrm>
        </p:grpSpPr>
        <p:pic>
          <p:nvPicPr>
            <p:cNvPr id="13" name="object 13"/>
            <p:cNvPicPr/>
            <p:nvPr/>
          </p:nvPicPr>
          <p:blipFill>
            <a:blip r:embed="rId3" cstate="print"/>
            <a:stretch>
              <a:fillRect/>
            </a:stretch>
          </p:blipFill>
          <p:spPr>
            <a:xfrm>
              <a:off x="9824440" y="2213711"/>
              <a:ext cx="6496049" cy="6343650"/>
            </a:xfrm>
            <a:prstGeom prst="rect">
              <a:avLst/>
            </a:prstGeom>
          </p:spPr>
        </p:pic>
        <p:sp>
          <p:nvSpPr>
            <p:cNvPr id="14" name="object 14"/>
            <p:cNvSpPr/>
            <p:nvPr/>
          </p:nvSpPr>
          <p:spPr>
            <a:xfrm>
              <a:off x="14063472" y="7662304"/>
              <a:ext cx="3540760" cy="2298700"/>
            </a:xfrm>
            <a:custGeom>
              <a:avLst/>
              <a:gdLst/>
              <a:ahLst/>
              <a:cxnLst/>
              <a:rect l="l" t="t" r="r" b="b"/>
              <a:pathLst>
                <a:path w="3540759" h="2298700">
                  <a:moveTo>
                    <a:pt x="3540252" y="0"/>
                  </a:moveTo>
                  <a:lnTo>
                    <a:pt x="0" y="0"/>
                  </a:lnTo>
                  <a:lnTo>
                    <a:pt x="0" y="2298120"/>
                  </a:lnTo>
                  <a:lnTo>
                    <a:pt x="1770507" y="2298120"/>
                  </a:lnTo>
                  <a:lnTo>
                    <a:pt x="3540252" y="2298120"/>
                  </a:lnTo>
                  <a:lnTo>
                    <a:pt x="3540252" y="0"/>
                  </a:lnTo>
                  <a:close/>
                </a:path>
              </a:pathLst>
            </a:custGeom>
            <a:solidFill>
              <a:srgbClr val="2F3B42"/>
            </a:solidFill>
          </p:spPr>
          <p:txBody>
            <a:bodyPr wrap="square" lIns="0" tIns="0" rIns="0" bIns="0" rtlCol="0"/>
            <a:lstStyle/>
            <a:p>
              <a:endParaRPr/>
            </a:p>
          </p:txBody>
        </p:sp>
        <p:sp>
          <p:nvSpPr>
            <p:cNvPr id="15" name="object 15"/>
            <p:cNvSpPr/>
            <p:nvPr/>
          </p:nvSpPr>
          <p:spPr>
            <a:xfrm>
              <a:off x="14063498" y="7661590"/>
              <a:ext cx="3540760" cy="2299335"/>
            </a:xfrm>
            <a:custGeom>
              <a:avLst/>
              <a:gdLst/>
              <a:ahLst/>
              <a:cxnLst/>
              <a:rect l="l" t="t" r="r" b="b"/>
              <a:pathLst>
                <a:path w="3540759" h="2299334">
                  <a:moveTo>
                    <a:pt x="1770415" y="2298835"/>
                  </a:moveTo>
                  <a:lnTo>
                    <a:pt x="0" y="2298835"/>
                  </a:lnTo>
                  <a:lnTo>
                    <a:pt x="0" y="723"/>
                  </a:lnTo>
                  <a:lnTo>
                    <a:pt x="3540195" y="723"/>
                  </a:lnTo>
                  <a:lnTo>
                    <a:pt x="3540195" y="2298835"/>
                  </a:lnTo>
                  <a:lnTo>
                    <a:pt x="1770415" y="2298835"/>
                  </a:lnTo>
                  <a:close/>
                </a:path>
                <a:path w="3540759" h="2299334">
                  <a:moveTo>
                    <a:pt x="1770415" y="753803"/>
                  </a:moveTo>
                  <a:lnTo>
                    <a:pt x="0" y="753803"/>
                  </a:lnTo>
                  <a:lnTo>
                    <a:pt x="0" y="0"/>
                  </a:lnTo>
                  <a:lnTo>
                    <a:pt x="3540195" y="0"/>
                  </a:lnTo>
                  <a:lnTo>
                    <a:pt x="3540195" y="753803"/>
                  </a:lnTo>
                  <a:lnTo>
                    <a:pt x="1770415" y="753803"/>
                  </a:lnTo>
                  <a:close/>
                </a:path>
                <a:path w="3540759" h="2299334">
                  <a:moveTo>
                    <a:pt x="3008817" y="228226"/>
                  </a:moveTo>
                  <a:lnTo>
                    <a:pt x="3237040" y="456452"/>
                  </a:lnTo>
                </a:path>
                <a:path w="3540759" h="2299334">
                  <a:moveTo>
                    <a:pt x="3236278" y="228226"/>
                  </a:moveTo>
                  <a:lnTo>
                    <a:pt x="3008055" y="456452"/>
                  </a:lnTo>
                </a:path>
                <a:path w="3540759" h="2299334">
                  <a:moveTo>
                    <a:pt x="1921548" y="341977"/>
                  </a:moveTo>
                  <a:lnTo>
                    <a:pt x="2245658" y="343425"/>
                  </a:lnTo>
                </a:path>
                <a:path w="3540759" h="2299334">
                  <a:moveTo>
                    <a:pt x="2627174" y="455729"/>
                  </a:moveTo>
                  <a:lnTo>
                    <a:pt x="2513380" y="455729"/>
                  </a:lnTo>
                  <a:lnTo>
                    <a:pt x="2513380" y="228226"/>
                  </a:lnTo>
                  <a:lnTo>
                    <a:pt x="2740968" y="228226"/>
                  </a:lnTo>
                  <a:lnTo>
                    <a:pt x="2740968" y="455729"/>
                  </a:lnTo>
                  <a:lnTo>
                    <a:pt x="2627174" y="455729"/>
                  </a:lnTo>
                  <a:close/>
                </a:path>
              </a:pathLst>
            </a:custGeom>
            <a:ln w="18719">
              <a:solidFill>
                <a:srgbClr val="FFFFFF"/>
              </a:solidFill>
            </a:ln>
          </p:spPr>
          <p:txBody>
            <a:bodyPr wrap="square" lIns="0" tIns="0" rIns="0" bIns="0" rtlCol="0"/>
            <a:lstStyle/>
            <a:p>
              <a:endParaRPr/>
            </a:p>
          </p:txBody>
        </p:sp>
        <p:pic>
          <p:nvPicPr>
            <p:cNvPr id="16" name="object 16"/>
            <p:cNvPicPr/>
            <p:nvPr/>
          </p:nvPicPr>
          <p:blipFill>
            <a:blip r:embed="rId4" cstate="print"/>
            <a:stretch>
              <a:fillRect/>
            </a:stretch>
          </p:blipFill>
          <p:spPr>
            <a:xfrm>
              <a:off x="14666976" y="8686800"/>
              <a:ext cx="487680" cy="944880"/>
            </a:xfrm>
            <a:prstGeom prst="rect">
              <a:avLst/>
            </a:prstGeom>
          </p:spPr>
        </p:pic>
        <p:pic>
          <p:nvPicPr>
            <p:cNvPr id="17" name="object 17"/>
            <p:cNvPicPr/>
            <p:nvPr/>
          </p:nvPicPr>
          <p:blipFill>
            <a:blip r:embed="rId5" cstate="print"/>
            <a:stretch>
              <a:fillRect/>
            </a:stretch>
          </p:blipFill>
          <p:spPr>
            <a:xfrm>
              <a:off x="15685007" y="8686800"/>
              <a:ext cx="460248" cy="944880"/>
            </a:xfrm>
            <a:prstGeom prst="rect">
              <a:avLst/>
            </a:prstGeom>
          </p:spPr>
        </p:pic>
        <p:pic>
          <p:nvPicPr>
            <p:cNvPr id="18" name="object 18"/>
            <p:cNvPicPr/>
            <p:nvPr/>
          </p:nvPicPr>
          <p:blipFill>
            <a:blip r:embed="rId6" cstate="print"/>
            <a:stretch>
              <a:fillRect/>
            </a:stretch>
          </p:blipFill>
          <p:spPr>
            <a:xfrm>
              <a:off x="16431767" y="8686800"/>
              <a:ext cx="649223" cy="944880"/>
            </a:xfrm>
            <a:prstGeom prst="rect">
              <a:avLst/>
            </a:prstGeom>
          </p:spPr>
        </p:pic>
        <p:pic>
          <p:nvPicPr>
            <p:cNvPr id="19" name="object 19"/>
            <p:cNvPicPr/>
            <p:nvPr/>
          </p:nvPicPr>
          <p:blipFill>
            <a:blip r:embed="rId7" cstate="print"/>
            <a:stretch>
              <a:fillRect/>
            </a:stretch>
          </p:blipFill>
          <p:spPr>
            <a:xfrm>
              <a:off x="14054454" y="7655414"/>
              <a:ext cx="3543300" cy="2311659"/>
            </a:xfrm>
            <a:prstGeom prst="rect">
              <a:avLst/>
            </a:prstGeom>
          </p:spPr>
        </p:pic>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31750"/>
            <a:ext cx="18288000" cy="10287000"/>
          </a:xfrm>
          <a:prstGeom prst="rect">
            <a:avLst/>
          </a:prstGeom>
        </p:spPr>
      </p:pic>
      <p:grpSp>
        <p:nvGrpSpPr>
          <p:cNvPr id="3" name="object 3"/>
          <p:cNvGrpSpPr/>
          <p:nvPr/>
        </p:nvGrpSpPr>
        <p:grpSpPr>
          <a:xfrm>
            <a:off x="1421836" y="1064711"/>
            <a:ext cx="15442565" cy="8155940"/>
            <a:chOff x="1421836" y="1064711"/>
            <a:chExt cx="15442565" cy="8155940"/>
          </a:xfrm>
        </p:grpSpPr>
        <p:sp>
          <p:nvSpPr>
            <p:cNvPr id="4" name="object 4"/>
            <p:cNvSpPr/>
            <p:nvPr/>
          </p:nvSpPr>
          <p:spPr>
            <a:xfrm>
              <a:off x="1431367" y="1074247"/>
              <a:ext cx="15423515" cy="8136890"/>
            </a:xfrm>
            <a:custGeom>
              <a:avLst/>
              <a:gdLst/>
              <a:ahLst/>
              <a:cxnLst/>
              <a:rect l="l" t="t" r="r" b="b"/>
              <a:pathLst>
                <a:path w="15423515" h="8136890">
                  <a:moveTo>
                    <a:pt x="7711936" y="8136604"/>
                  </a:moveTo>
                  <a:lnTo>
                    <a:pt x="0" y="8136604"/>
                  </a:lnTo>
                  <a:lnTo>
                    <a:pt x="0" y="0"/>
                  </a:lnTo>
                  <a:lnTo>
                    <a:pt x="15423097" y="0"/>
                  </a:lnTo>
                  <a:lnTo>
                    <a:pt x="15423097" y="8136604"/>
                  </a:lnTo>
                  <a:lnTo>
                    <a:pt x="7711936" y="8136604"/>
                  </a:lnTo>
                  <a:close/>
                </a:path>
              </a:pathLst>
            </a:custGeom>
            <a:ln w="18719">
              <a:solidFill>
                <a:srgbClr val="FFFFFF"/>
              </a:solidFill>
            </a:ln>
          </p:spPr>
          <p:txBody>
            <a:bodyPr wrap="square" lIns="0" tIns="0" rIns="0" bIns="0" rtlCol="0"/>
            <a:lstStyle/>
            <a:p>
              <a:endParaRPr/>
            </a:p>
          </p:txBody>
        </p:sp>
        <p:sp>
          <p:nvSpPr>
            <p:cNvPr id="5" name="object 5"/>
            <p:cNvSpPr/>
            <p:nvPr/>
          </p:nvSpPr>
          <p:spPr>
            <a:xfrm>
              <a:off x="1431361" y="1074236"/>
              <a:ext cx="15423515" cy="742315"/>
            </a:xfrm>
            <a:custGeom>
              <a:avLst/>
              <a:gdLst/>
              <a:ahLst/>
              <a:cxnLst/>
              <a:rect l="l" t="t" r="r" b="b"/>
              <a:pathLst>
                <a:path w="15423515" h="742314">
                  <a:moveTo>
                    <a:pt x="7711876" y="742250"/>
                  </a:moveTo>
                  <a:lnTo>
                    <a:pt x="0" y="742250"/>
                  </a:lnTo>
                  <a:lnTo>
                    <a:pt x="0" y="0"/>
                  </a:lnTo>
                  <a:lnTo>
                    <a:pt x="15423016" y="0"/>
                  </a:lnTo>
                  <a:lnTo>
                    <a:pt x="15423016" y="742250"/>
                  </a:lnTo>
                  <a:lnTo>
                    <a:pt x="7711876" y="742250"/>
                  </a:lnTo>
                  <a:close/>
                </a:path>
              </a:pathLst>
            </a:custGeom>
            <a:ln w="18718">
              <a:solidFill>
                <a:srgbClr val="FFFFFF"/>
              </a:solidFill>
            </a:ln>
          </p:spPr>
          <p:txBody>
            <a:bodyPr wrap="square" lIns="0" tIns="0" rIns="0" bIns="0" rtlCol="0"/>
            <a:lstStyle/>
            <a:p>
              <a:endParaRPr/>
            </a:p>
          </p:txBody>
        </p:sp>
        <p:sp>
          <p:nvSpPr>
            <p:cNvPr id="6" name="object 6"/>
            <p:cNvSpPr/>
            <p:nvPr/>
          </p:nvSpPr>
          <p:spPr>
            <a:xfrm>
              <a:off x="16330320" y="1298929"/>
              <a:ext cx="226060" cy="225425"/>
            </a:xfrm>
            <a:custGeom>
              <a:avLst/>
              <a:gdLst/>
              <a:ahLst/>
              <a:cxnLst/>
              <a:rect l="l" t="t" r="r" b="b"/>
              <a:pathLst>
                <a:path w="226059" h="225425">
                  <a:moveTo>
                    <a:pt x="761" y="0"/>
                  </a:moveTo>
                  <a:lnTo>
                    <a:pt x="226002" y="225354"/>
                  </a:lnTo>
                </a:path>
                <a:path w="226059" h="225425">
                  <a:moveTo>
                    <a:pt x="225240" y="0"/>
                  </a:moveTo>
                  <a:lnTo>
                    <a:pt x="0" y="225354"/>
                  </a:lnTo>
                </a:path>
              </a:pathLst>
            </a:custGeom>
            <a:ln w="18715">
              <a:solidFill>
                <a:srgbClr val="FFFFFF"/>
              </a:solidFill>
            </a:ln>
          </p:spPr>
          <p:txBody>
            <a:bodyPr wrap="square" lIns="0" tIns="0" rIns="0" bIns="0" rtlCol="0"/>
            <a:lstStyle/>
            <a:p>
              <a:endParaRPr/>
            </a:p>
          </p:txBody>
        </p:sp>
        <p:sp>
          <p:nvSpPr>
            <p:cNvPr id="7" name="object 7"/>
            <p:cNvSpPr/>
            <p:nvPr/>
          </p:nvSpPr>
          <p:spPr>
            <a:xfrm>
              <a:off x="15250287" y="1411160"/>
              <a:ext cx="338455" cy="20320"/>
            </a:xfrm>
            <a:custGeom>
              <a:avLst/>
              <a:gdLst/>
              <a:ahLst/>
              <a:cxnLst/>
              <a:rect l="l" t="t" r="r" b="b"/>
              <a:pathLst>
                <a:path w="338455" h="20319">
                  <a:moveTo>
                    <a:pt x="338455" y="1524"/>
                  </a:moveTo>
                  <a:lnTo>
                    <a:pt x="0" y="0"/>
                  </a:lnTo>
                  <a:lnTo>
                    <a:pt x="0" y="18719"/>
                  </a:lnTo>
                  <a:lnTo>
                    <a:pt x="338328" y="20243"/>
                  </a:lnTo>
                  <a:lnTo>
                    <a:pt x="338455" y="1524"/>
                  </a:lnTo>
                  <a:close/>
                </a:path>
              </a:pathLst>
            </a:custGeom>
            <a:solidFill>
              <a:srgbClr val="FFFFFF"/>
            </a:solidFill>
          </p:spPr>
          <p:txBody>
            <a:bodyPr wrap="square" lIns="0" tIns="0" rIns="0" bIns="0" rtlCol="0"/>
            <a:lstStyle/>
            <a:p>
              <a:endParaRPr/>
            </a:p>
          </p:txBody>
        </p:sp>
        <p:sp>
          <p:nvSpPr>
            <p:cNvPr id="8" name="object 8"/>
            <p:cNvSpPr/>
            <p:nvPr/>
          </p:nvSpPr>
          <p:spPr>
            <a:xfrm>
              <a:off x="15842869" y="1298879"/>
              <a:ext cx="224790" cy="224790"/>
            </a:xfrm>
            <a:custGeom>
              <a:avLst/>
              <a:gdLst/>
              <a:ahLst/>
              <a:cxnLst/>
              <a:rect l="l" t="t" r="r" b="b"/>
              <a:pathLst>
                <a:path w="224790" h="224790">
                  <a:moveTo>
                    <a:pt x="112268" y="224612"/>
                  </a:moveTo>
                  <a:lnTo>
                    <a:pt x="0" y="224612"/>
                  </a:lnTo>
                  <a:lnTo>
                    <a:pt x="0" y="0"/>
                  </a:lnTo>
                  <a:lnTo>
                    <a:pt x="224663" y="0"/>
                  </a:lnTo>
                  <a:lnTo>
                    <a:pt x="224663" y="224612"/>
                  </a:lnTo>
                  <a:lnTo>
                    <a:pt x="112268" y="224612"/>
                  </a:lnTo>
                  <a:close/>
                </a:path>
              </a:pathLst>
            </a:custGeom>
            <a:ln w="18718">
              <a:solidFill>
                <a:srgbClr val="FFFFFF"/>
              </a:solidFill>
            </a:ln>
          </p:spPr>
          <p:txBody>
            <a:bodyPr wrap="square" lIns="0" tIns="0" rIns="0" bIns="0" rtlCol="0"/>
            <a:lstStyle/>
            <a:p>
              <a:endParaRPr/>
            </a:p>
          </p:txBody>
        </p:sp>
      </p:grpSp>
      <p:sp>
        <p:nvSpPr>
          <p:cNvPr id="9" name="object 9"/>
          <p:cNvSpPr txBox="1"/>
          <p:nvPr/>
        </p:nvSpPr>
        <p:spPr>
          <a:xfrm>
            <a:off x="7355052" y="2547239"/>
            <a:ext cx="4429124" cy="3734997"/>
          </a:xfrm>
          <a:prstGeom prst="rect">
            <a:avLst/>
          </a:prstGeom>
        </p:spPr>
        <p:txBody>
          <a:bodyPr vert="horz" wrap="square" lIns="0" tIns="15875" rIns="0" bIns="0" rtlCol="0">
            <a:spAutoFit/>
          </a:bodyPr>
          <a:lstStyle/>
          <a:p>
            <a:pPr marL="12700" marR="5080">
              <a:lnSpc>
                <a:spcPct val="100000"/>
              </a:lnSpc>
              <a:spcBef>
                <a:spcPts val="125"/>
              </a:spcBef>
            </a:pPr>
            <a:r>
              <a:rPr lang="en-US" sz="8000" dirty="0">
                <a:solidFill>
                  <a:schemeClr val="bg1"/>
                </a:solidFill>
                <a:latin typeface="Monaco" pitchFamily="2" charset="77"/>
                <a:cs typeface="Microsoft Sans Serif"/>
              </a:rPr>
              <a:t>DATASET</a:t>
            </a:r>
          </a:p>
          <a:p>
            <a:pPr marL="12700" marR="5080">
              <a:lnSpc>
                <a:spcPct val="100000"/>
              </a:lnSpc>
              <a:spcBef>
                <a:spcPts val="125"/>
              </a:spcBef>
            </a:pPr>
            <a:r>
              <a:rPr lang="en-US" sz="8000" dirty="0">
                <a:solidFill>
                  <a:schemeClr val="bg1"/>
                </a:solidFill>
                <a:latin typeface="Monaco" pitchFamily="2" charset="77"/>
                <a:cs typeface="Microsoft Sans Serif"/>
              </a:rPr>
              <a:t>AND</a:t>
            </a:r>
          </a:p>
          <a:p>
            <a:pPr marL="12700" marR="5080">
              <a:lnSpc>
                <a:spcPct val="100000"/>
              </a:lnSpc>
              <a:spcBef>
                <a:spcPts val="125"/>
              </a:spcBef>
            </a:pPr>
            <a:r>
              <a:rPr lang="en-US" sz="8000" dirty="0">
                <a:solidFill>
                  <a:schemeClr val="bg1"/>
                </a:solidFill>
                <a:latin typeface="Monaco" pitchFamily="2" charset="77"/>
                <a:cs typeface="Microsoft Sans Serif"/>
              </a:rPr>
              <a:t>EDA</a:t>
            </a:r>
            <a:endParaRPr sz="7250" dirty="0">
              <a:latin typeface="Monaco" pitchFamily="2" charset="77"/>
              <a:cs typeface="Microsoft Sans Serif"/>
            </a:endParaRPr>
          </a:p>
        </p:txBody>
      </p:sp>
      <p:sp>
        <p:nvSpPr>
          <p:cNvPr id="10" name="object 10"/>
          <p:cNvSpPr txBox="1">
            <a:spLocks noGrp="1"/>
          </p:cNvSpPr>
          <p:nvPr>
            <p:ph type="title"/>
          </p:nvPr>
        </p:nvSpPr>
        <p:spPr>
          <a:prstGeom prst="rect">
            <a:avLst/>
          </a:prstGeom>
        </p:spPr>
        <p:txBody>
          <a:bodyPr vert="horz" wrap="square" lIns="0" tIns="12065" rIns="0" bIns="0" rtlCol="0">
            <a:spAutoFit/>
          </a:bodyPr>
          <a:lstStyle/>
          <a:p>
            <a:pPr marL="13862050">
              <a:lnSpc>
                <a:spcPct val="100000"/>
              </a:lnSpc>
              <a:spcBef>
                <a:spcPts val="95"/>
              </a:spcBef>
            </a:pPr>
            <a:r>
              <a:rPr spc="-425" dirty="0"/>
              <a:t>⥫</a:t>
            </a:r>
          </a:p>
        </p:txBody>
      </p:sp>
      <p:grpSp>
        <p:nvGrpSpPr>
          <p:cNvPr id="11" name="object 11"/>
          <p:cNvGrpSpPr/>
          <p:nvPr/>
        </p:nvGrpSpPr>
        <p:grpSpPr>
          <a:xfrm>
            <a:off x="952296" y="5035670"/>
            <a:ext cx="4429760" cy="3396615"/>
            <a:chOff x="952296" y="5035670"/>
            <a:chExt cx="4429760" cy="3396615"/>
          </a:xfrm>
        </p:grpSpPr>
        <p:sp>
          <p:nvSpPr>
            <p:cNvPr id="12" name="object 12"/>
            <p:cNvSpPr/>
            <p:nvPr/>
          </p:nvSpPr>
          <p:spPr>
            <a:xfrm>
              <a:off x="961652" y="5045037"/>
              <a:ext cx="4408170" cy="3377565"/>
            </a:xfrm>
            <a:custGeom>
              <a:avLst/>
              <a:gdLst/>
              <a:ahLst/>
              <a:cxnLst/>
              <a:rect l="l" t="t" r="r" b="b"/>
              <a:pathLst>
                <a:path w="4408170" h="3377565">
                  <a:moveTo>
                    <a:pt x="4407729" y="0"/>
                  </a:moveTo>
                  <a:lnTo>
                    <a:pt x="0" y="0"/>
                  </a:lnTo>
                  <a:lnTo>
                    <a:pt x="0" y="3377387"/>
                  </a:lnTo>
                  <a:lnTo>
                    <a:pt x="2203872" y="3377387"/>
                  </a:lnTo>
                  <a:lnTo>
                    <a:pt x="4407729" y="3377387"/>
                  </a:lnTo>
                  <a:lnTo>
                    <a:pt x="4407729" y="0"/>
                  </a:lnTo>
                  <a:close/>
                </a:path>
              </a:pathLst>
            </a:custGeom>
            <a:solidFill>
              <a:srgbClr val="2F3B42"/>
            </a:solidFill>
          </p:spPr>
          <p:txBody>
            <a:bodyPr wrap="square" lIns="0" tIns="0" rIns="0" bIns="0" rtlCol="0"/>
            <a:lstStyle/>
            <a:p>
              <a:endParaRPr/>
            </a:p>
          </p:txBody>
        </p:sp>
        <p:sp>
          <p:nvSpPr>
            <p:cNvPr id="13" name="object 13"/>
            <p:cNvSpPr/>
            <p:nvPr/>
          </p:nvSpPr>
          <p:spPr>
            <a:xfrm>
              <a:off x="961656" y="5045030"/>
              <a:ext cx="4408170" cy="3377565"/>
            </a:xfrm>
            <a:custGeom>
              <a:avLst/>
              <a:gdLst/>
              <a:ahLst/>
              <a:cxnLst/>
              <a:rect l="l" t="t" r="r" b="b"/>
              <a:pathLst>
                <a:path w="4408170" h="3377565">
                  <a:moveTo>
                    <a:pt x="2203875" y="3377392"/>
                  </a:moveTo>
                  <a:lnTo>
                    <a:pt x="0" y="3377392"/>
                  </a:lnTo>
                  <a:lnTo>
                    <a:pt x="0" y="0"/>
                  </a:lnTo>
                  <a:lnTo>
                    <a:pt x="4407741" y="0"/>
                  </a:lnTo>
                  <a:lnTo>
                    <a:pt x="4407741" y="3377392"/>
                  </a:lnTo>
                  <a:lnTo>
                    <a:pt x="2203875" y="3377392"/>
                  </a:lnTo>
                  <a:close/>
                </a:path>
                <a:path w="4408170" h="3377565">
                  <a:moveTo>
                    <a:pt x="2203875" y="742297"/>
                  </a:moveTo>
                  <a:lnTo>
                    <a:pt x="0" y="742297"/>
                  </a:lnTo>
                  <a:lnTo>
                    <a:pt x="0" y="0"/>
                  </a:lnTo>
                  <a:lnTo>
                    <a:pt x="4407741" y="0"/>
                  </a:lnTo>
                  <a:lnTo>
                    <a:pt x="4407741" y="742297"/>
                  </a:lnTo>
                  <a:lnTo>
                    <a:pt x="2203875" y="742297"/>
                  </a:lnTo>
                  <a:close/>
                </a:path>
                <a:path w="4408170" h="3377565">
                  <a:moveTo>
                    <a:pt x="3883594" y="224636"/>
                  </a:moveTo>
                  <a:lnTo>
                    <a:pt x="4108945" y="449983"/>
                  </a:lnTo>
                </a:path>
                <a:path w="4408170" h="3377565">
                  <a:moveTo>
                    <a:pt x="4108234" y="224636"/>
                  </a:moveTo>
                  <a:lnTo>
                    <a:pt x="3882870" y="449983"/>
                  </a:lnTo>
                </a:path>
                <a:path w="4408170" h="3377565">
                  <a:moveTo>
                    <a:pt x="2812262" y="336954"/>
                  </a:moveTo>
                  <a:lnTo>
                    <a:pt x="3131924" y="338389"/>
                  </a:lnTo>
                </a:path>
                <a:path w="4408170" h="3377565">
                  <a:moveTo>
                    <a:pt x="3507759" y="449272"/>
                  </a:moveTo>
                  <a:lnTo>
                    <a:pt x="3395452" y="449272"/>
                  </a:lnTo>
                  <a:lnTo>
                    <a:pt x="3395452" y="224636"/>
                  </a:lnTo>
                  <a:lnTo>
                    <a:pt x="3620079" y="224636"/>
                  </a:lnTo>
                  <a:lnTo>
                    <a:pt x="3620079" y="449272"/>
                  </a:lnTo>
                  <a:lnTo>
                    <a:pt x="3507759" y="449272"/>
                  </a:lnTo>
                  <a:close/>
                </a:path>
              </a:pathLst>
            </a:custGeom>
            <a:ln w="18719">
              <a:solidFill>
                <a:srgbClr val="FFFFFF"/>
              </a:solidFill>
            </a:ln>
          </p:spPr>
          <p:txBody>
            <a:bodyPr wrap="square" lIns="0" tIns="0" rIns="0" bIns="0" rtlCol="0"/>
            <a:lstStyle/>
            <a:p>
              <a:endParaRPr/>
            </a:p>
          </p:txBody>
        </p:sp>
        <p:pic>
          <p:nvPicPr>
            <p:cNvPr id="14" name="object 14"/>
            <p:cNvPicPr/>
            <p:nvPr/>
          </p:nvPicPr>
          <p:blipFill>
            <a:blip r:embed="rId3" cstate="print"/>
            <a:stretch>
              <a:fillRect/>
            </a:stretch>
          </p:blipFill>
          <p:spPr>
            <a:xfrm>
              <a:off x="1466087" y="6623304"/>
              <a:ext cx="518159" cy="947927"/>
            </a:xfrm>
            <a:prstGeom prst="rect">
              <a:avLst/>
            </a:prstGeom>
          </p:spPr>
        </p:pic>
        <p:pic>
          <p:nvPicPr>
            <p:cNvPr id="15" name="object 15"/>
            <p:cNvPicPr/>
            <p:nvPr/>
          </p:nvPicPr>
          <p:blipFill>
            <a:blip r:embed="rId4" cstate="print"/>
            <a:stretch>
              <a:fillRect/>
            </a:stretch>
          </p:blipFill>
          <p:spPr>
            <a:xfrm>
              <a:off x="2471927" y="6623304"/>
              <a:ext cx="460248" cy="947927"/>
            </a:xfrm>
            <a:prstGeom prst="rect">
              <a:avLst/>
            </a:prstGeom>
          </p:spPr>
        </p:pic>
        <p:pic>
          <p:nvPicPr>
            <p:cNvPr id="16" name="object 16"/>
            <p:cNvPicPr/>
            <p:nvPr/>
          </p:nvPicPr>
          <p:blipFill>
            <a:blip r:embed="rId5" cstate="print"/>
            <a:stretch>
              <a:fillRect/>
            </a:stretch>
          </p:blipFill>
          <p:spPr>
            <a:xfrm>
              <a:off x="3102863" y="6623304"/>
              <a:ext cx="886967" cy="947927"/>
            </a:xfrm>
            <a:prstGeom prst="rect">
              <a:avLst/>
            </a:prstGeom>
          </p:spPr>
        </p:pic>
        <p:pic>
          <p:nvPicPr>
            <p:cNvPr id="17" name="object 17"/>
            <p:cNvPicPr/>
            <p:nvPr/>
          </p:nvPicPr>
          <p:blipFill>
            <a:blip r:embed="rId6" cstate="print"/>
            <a:stretch>
              <a:fillRect/>
            </a:stretch>
          </p:blipFill>
          <p:spPr>
            <a:xfrm>
              <a:off x="4303775" y="6623304"/>
              <a:ext cx="487680" cy="947927"/>
            </a:xfrm>
            <a:prstGeom prst="rect">
              <a:avLst/>
            </a:prstGeom>
          </p:spPr>
        </p:pic>
        <p:pic>
          <p:nvPicPr>
            <p:cNvPr id="18" name="object 18"/>
            <p:cNvPicPr/>
            <p:nvPr/>
          </p:nvPicPr>
          <p:blipFill>
            <a:blip r:embed="rId7" cstate="print"/>
            <a:stretch>
              <a:fillRect/>
            </a:stretch>
          </p:blipFill>
          <p:spPr>
            <a:xfrm>
              <a:off x="952499" y="5038318"/>
              <a:ext cx="4429124" cy="3390899"/>
            </a:xfrm>
            <a:prstGeom prst="rect">
              <a:avLst/>
            </a:prstGeom>
          </p:spPr>
        </p:pic>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FFFF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81</TotalTime>
  <Words>456</Words>
  <Application>Microsoft Macintosh PowerPoint</Application>
  <PresentationFormat>Custom</PresentationFormat>
  <Paragraphs>62</Paragraphs>
  <Slides>19</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19</vt:i4>
      </vt:variant>
    </vt:vector>
  </HeadingPairs>
  <TitlesOfParts>
    <vt:vector size="26" baseType="lpstr">
      <vt:lpstr>Arial</vt:lpstr>
      <vt:lpstr>Calibri</vt:lpstr>
      <vt:lpstr>Cambria</vt:lpstr>
      <vt:lpstr>Courier New</vt:lpstr>
      <vt:lpstr>Microsoft Sans Serif</vt:lpstr>
      <vt:lpstr>Monaco</vt:lpstr>
      <vt:lpstr>Office Theme</vt:lpstr>
      <vt:lpstr>⥫</vt:lpstr>
      <vt:lpstr>Cracking the Code: Predicting Online Course Completion  </vt:lpstr>
      <vt:lpstr>The Challenge of Online Course Completion </vt:lpstr>
      <vt:lpstr>Leveraging Machine Learning for Insights  </vt:lpstr>
      <vt:lpstr>TOOLS AND FRAMEWORKS  </vt:lpstr>
      <vt:lpstr>LIBRARIES IN PYTHON </vt:lpstr>
      <vt:lpstr>Identifying Key Predictors of Completion  </vt:lpstr>
      <vt:lpstr>Personalized Support for Student Success  </vt:lpstr>
      <vt:lpstr>⥫</vt:lpstr>
      <vt:lpstr>DATA SOURCE</vt:lpstr>
      <vt:lpstr>EXPLORATORY DATA AaNALYSIS</vt:lpstr>
      <vt:lpstr>HEATMAP FOR CORRELATION OF FEATURES  </vt:lpstr>
      <vt:lpstr>DATA DISTRIBUTION IN FEATURES  </vt:lpstr>
      <vt:lpstr>ML MODELS</vt:lpstr>
      <vt:lpstr>PERFORMANCE OF MODELS</vt:lpstr>
      <vt:lpstr>PERFORMANCE OF MODELS</vt:lpstr>
      <vt:lpstr>PERFORMANCE OF MODELS</vt:lpstr>
      <vt:lpstr>Conclusion: Random Forest performed the best.  </vt:lpstr>
      <vt:lpstr>Thanks!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c:title>
  <cp:lastModifiedBy>Microsoft Office User</cp:lastModifiedBy>
  <cp:revision>2</cp:revision>
  <dcterms:created xsi:type="dcterms:W3CDTF">2024-07-10T14:24:32Z</dcterms:created>
  <dcterms:modified xsi:type="dcterms:W3CDTF">2024-07-10T15:46:26Z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2024-07-10T00:00:00Z</vt:filetime>
  </property>
  <property fmtid="{D5CDD505-2E9C-101B-9397-08002B2CF9AE}" pid="3" name="Creator">
    <vt:lpwstr>Chromium</vt:lpwstr>
  </property>
  <property fmtid="{D5CDD505-2E9C-101B-9397-08002B2CF9AE}" pid="4" name="LastSaved">
    <vt:filetime>2024-07-10T00:00:00Z</vt:filetime>
  </property>
</Properties>
</file>